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Barlow Bold" pitchFamily="2" charset="77"/>
      <p:regular r:id=""/>
      <p:bold r:id="rId15"/>
    </p:embeddedFont>
    <p:embeddedFont>
      <p:font typeface="Barlow Medium" panose="00000600000000000000" pitchFamily="2" charset="77"/>
      <p:regular r:id=""/>
    </p:embeddedFont>
    <p:embeddedFont>
      <p:font typeface="Barlow Semi-Bold" pitchFamily="2" charset="77"/>
      <p:regular r:id=""/>
      <p:bold r:id="rId16"/>
    </p:embeddedFont>
    <p:embeddedFont>
      <p:font typeface="DejaVu Sans Light" panose="020B0603030804020204" pitchFamily="34" charset="0"/>
      <p:regular r:id=""/>
    </p:embeddedFont>
    <p:embeddedFont>
      <p:font typeface="Inter" panose="020B0502030000000004" pitchFamily="34" charset="0"/>
      <p:regular r:id=""/>
    </p:embeddedFont>
    <p:embeddedFont>
      <p:font typeface="Inter Italics" panose="020B0502030000000004" pitchFamily="34" charset="0"/>
      <p:regular r:id=""/>
      <p: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23" autoAdjust="0"/>
    <p:restoredTop sz="62597" autoAdjust="0"/>
  </p:normalViewPr>
  <p:slideViewPr>
    <p:cSldViewPr>
      <p:cViewPr varScale="1">
        <p:scale>
          <a:sx n="54" d="100"/>
          <a:sy n="54" d="100"/>
        </p:scale>
        <p:origin x="1992" y="2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937751-99EE-2145-B34A-DAC314EFBEEE}" type="datetimeFigureOut">
              <a:rPr lang="en-US" smtClean="0"/>
              <a:t>1/16/26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173BE1-1E9F-A64A-AA89-7F317686D030}" type="slidenum">
              <a:rPr lang="en-US" smtClean="0"/>
              <a:t>‹#›</a:t>
            </a:fld>
            <a:endParaRPr lang="en-US"/>
          </a:p>
        </p:txBody>
      </p:sp>
    </p:spTree>
    <p:extLst>
      <p:ext uri="{BB962C8B-B14F-4D97-AF65-F5344CB8AC3E}">
        <p14:creationId xmlns:p14="http://schemas.microsoft.com/office/powerpoint/2010/main" val="2326731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173BE1-1E9F-A64A-AA89-7F317686D030}" type="slidenum">
              <a:rPr lang="en-US" smtClean="0"/>
              <a:t>1</a:t>
            </a:fld>
            <a:endParaRPr lang="en-US"/>
          </a:p>
        </p:txBody>
      </p:sp>
    </p:spTree>
    <p:extLst>
      <p:ext uri="{BB962C8B-B14F-4D97-AF65-F5344CB8AC3E}">
        <p14:creationId xmlns:p14="http://schemas.microsoft.com/office/powerpoint/2010/main" val="1934937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Plot on the left:</a:t>
            </a:r>
          </a:p>
          <a:p>
            <a:r>
              <a:rPr lang="en-US" dirty="0"/>
              <a:t>Shows the number of dismissals a specific bowler has taken against a specific batter and the number of runs in total that batter has scored against that bowler.</a:t>
            </a:r>
          </a:p>
          <a:p>
            <a:r>
              <a:rPr lang="en-US" dirty="0"/>
              <a:t>David Warner has been dismissed by Stuart Broad 17 times. Mitchell Starc has dismissed both Ben Stokes and Johnny Bairstow 14 and 12 times. </a:t>
            </a:r>
          </a:p>
          <a:p>
            <a:endParaRPr lang="en-US" dirty="0"/>
          </a:p>
          <a:p>
            <a:r>
              <a:rPr lang="en-US" dirty="0"/>
              <a:t>Plot on the right:</a:t>
            </a:r>
          </a:p>
          <a:p>
            <a:r>
              <a:rPr lang="en-US" dirty="0"/>
              <a:t>Heat map that shows the top 10 batters and top 10 bowlers </a:t>
            </a:r>
            <a:r>
              <a:rPr lang="en-US" dirty="0" err="1"/>
              <a:t>coloured</a:t>
            </a:r>
            <a:r>
              <a:rPr lang="en-US" dirty="0"/>
              <a:t> by the number of dismissals.</a:t>
            </a:r>
          </a:p>
          <a:p>
            <a:endParaRPr lang="en-US" dirty="0"/>
          </a:p>
        </p:txBody>
      </p:sp>
      <p:sp>
        <p:nvSpPr>
          <p:cNvPr id="4" name="Slide Number Placeholder 3"/>
          <p:cNvSpPr>
            <a:spLocks noGrp="1"/>
          </p:cNvSpPr>
          <p:nvPr>
            <p:ph type="sldNum" sz="quarter" idx="5"/>
          </p:nvPr>
        </p:nvSpPr>
        <p:spPr/>
        <p:txBody>
          <a:bodyPr/>
          <a:lstStyle/>
          <a:p>
            <a:fld id="{76173BE1-1E9F-A64A-AA89-7F317686D030}" type="slidenum">
              <a:rPr lang="en-US" smtClean="0"/>
              <a:t>10</a:t>
            </a:fld>
            <a:endParaRPr lang="en-US"/>
          </a:p>
        </p:txBody>
      </p:sp>
    </p:spTree>
    <p:extLst>
      <p:ext uri="{BB962C8B-B14F-4D97-AF65-F5344CB8AC3E}">
        <p14:creationId xmlns:p14="http://schemas.microsoft.com/office/powerpoint/2010/main" val="4862448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Bazball</a:t>
            </a:r>
            <a:r>
              <a:rPr lang="en-US" dirty="0"/>
              <a:t> is a more aggressive style of test cricket introduced by England coach Brendon McCullum in 2022. </a:t>
            </a:r>
          </a:p>
          <a:p>
            <a:r>
              <a:rPr lang="en-US" dirty="0"/>
              <a:t>The approach is highly controversial. </a:t>
            </a:r>
          </a:p>
          <a:p>
            <a:r>
              <a:rPr lang="en-US" dirty="0"/>
              <a:t>It forces results when batting rather than playing defensively like in tradition test cricket. </a:t>
            </a:r>
          </a:p>
          <a:p>
            <a:r>
              <a:rPr lang="en-US" dirty="0"/>
              <a:t>The line plot shows the increase in cumulative mean runs as the over progress for each od the 4 innings. </a:t>
            </a:r>
          </a:p>
          <a:p>
            <a:r>
              <a:rPr lang="en-US" dirty="0"/>
              <a:t>The solid line shows the effect of </a:t>
            </a:r>
            <a:r>
              <a:rPr lang="en-US" dirty="0" err="1"/>
              <a:t>bazball</a:t>
            </a:r>
            <a:r>
              <a:rPr lang="en-US" dirty="0"/>
              <a:t>. It has an increased run rate compared to traditional, however has a shorter stop off, with innings not reaching the higher overs or runs. </a:t>
            </a:r>
          </a:p>
          <a:p>
            <a:r>
              <a:rPr lang="en-US" dirty="0"/>
              <a:t>The dotted line indicates the new ball at 80 overs. </a:t>
            </a:r>
          </a:p>
          <a:p>
            <a:r>
              <a:rPr lang="en-US" dirty="0"/>
              <a:t>After the new ball is introduced, you can see a slight decrease in the number of runs. Meaning more dismissals and a slower run rate because the ball is doing more.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6173BE1-1E9F-A64A-AA89-7F317686D030}" type="slidenum">
              <a:rPr lang="en-US" smtClean="0"/>
              <a:t>11</a:t>
            </a:fld>
            <a:endParaRPr lang="en-US"/>
          </a:p>
        </p:txBody>
      </p:sp>
    </p:spTree>
    <p:extLst>
      <p:ext uri="{BB962C8B-B14F-4D97-AF65-F5344CB8AC3E}">
        <p14:creationId xmlns:p14="http://schemas.microsoft.com/office/powerpoint/2010/main" val="11251671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few challenges were faced when using this </a:t>
            </a:r>
            <a:r>
              <a:rPr lang="en-US" dirty="0" err="1"/>
              <a:t>dataframe</a:t>
            </a:r>
            <a:r>
              <a:rPr lang="en-US" dirty="0"/>
              <a:t>:</a:t>
            </a:r>
          </a:p>
          <a:p>
            <a:endParaRPr lang="en-US" dirty="0"/>
          </a:p>
          <a:p>
            <a:r>
              <a:rPr lang="en-US" dirty="0"/>
              <a:t>The data had missing matches making all comparisons slightly wrong and harder to plot. </a:t>
            </a:r>
          </a:p>
          <a:p>
            <a:r>
              <a:rPr lang="en-US" dirty="0"/>
              <a:t>To overcome this, the man in charge of the website was emailed and he provided me with two of the matches from 2005, which weren’t originally available however didn’t have the rest. </a:t>
            </a:r>
          </a:p>
          <a:p>
            <a:endParaRPr lang="en-US" dirty="0"/>
          </a:p>
          <a:p>
            <a:r>
              <a:rPr lang="en-US" dirty="0"/>
              <a:t>Each match was in a separate csv file meaning a loop was need to read in all 59 of the files and to merge/ compile them together. </a:t>
            </a:r>
          </a:p>
          <a:p>
            <a:endParaRPr lang="en-US" dirty="0"/>
          </a:p>
          <a:p>
            <a:r>
              <a:rPr lang="en-US" dirty="0"/>
              <a:t>The use of GIT I found difficult at first since it was my first time using it. I accidentally made a few errors while using it, but amended them once noticed. </a:t>
            </a:r>
          </a:p>
          <a:p>
            <a:endParaRPr lang="en-US" dirty="0"/>
          </a:p>
          <a:p>
            <a:r>
              <a:rPr lang="en-US" dirty="0"/>
              <a:t>Improvements:</a:t>
            </a:r>
          </a:p>
          <a:p>
            <a:endParaRPr lang="en-US" dirty="0"/>
          </a:p>
          <a:p>
            <a:r>
              <a:rPr lang="en-US" dirty="0"/>
              <a:t>The lower percentages in the pie plot could have been complied into an other section to make the plot clearer. </a:t>
            </a:r>
          </a:p>
          <a:p>
            <a:r>
              <a:rPr lang="en-US" dirty="0"/>
              <a:t>The </a:t>
            </a:r>
            <a:r>
              <a:rPr lang="en-US" dirty="0" err="1"/>
              <a:t>bazball</a:t>
            </a:r>
            <a:r>
              <a:rPr lang="en-US" dirty="0"/>
              <a:t> effect could have been investigated further. I also didn’t like the look of the line plot produced because of the different cut off points of each line. </a:t>
            </a:r>
          </a:p>
        </p:txBody>
      </p:sp>
      <p:sp>
        <p:nvSpPr>
          <p:cNvPr id="4" name="Slide Number Placeholder 3"/>
          <p:cNvSpPr>
            <a:spLocks noGrp="1"/>
          </p:cNvSpPr>
          <p:nvPr>
            <p:ph type="sldNum" sz="quarter" idx="5"/>
          </p:nvPr>
        </p:nvSpPr>
        <p:spPr/>
        <p:txBody>
          <a:bodyPr/>
          <a:lstStyle/>
          <a:p>
            <a:fld id="{76173BE1-1E9F-A64A-AA89-7F317686D030}" type="slidenum">
              <a:rPr lang="en-US" smtClean="0"/>
              <a:t>12</a:t>
            </a:fld>
            <a:endParaRPr lang="en-US"/>
          </a:p>
        </p:txBody>
      </p:sp>
    </p:spTree>
    <p:extLst>
      <p:ext uri="{BB962C8B-B14F-4D97-AF65-F5344CB8AC3E}">
        <p14:creationId xmlns:p14="http://schemas.microsoft.com/office/powerpoint/2010/main" val="3461743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an outline of what the Ashes series is.</a:t>
            </a:r>
          </a:p>
          <a:p>
            <a:endParaRPr lang="en-US" dirty="0"/>
          </a:p>
          <a:p>
            <a:endParaRPr lang="en-US" dirty="0"/>
          </a:p>
        </p:txBody>
      </p:sp>
      <p:sp>
        <p:nvSpPr>
          <p:cNvPr id="4" name="Slide Number Placeholder 3"/>
          <p:cNvSpPr>
            <a:spLocks noGrp="1"/>
          </p:cNvSpPr>
          <p:nvPr>
            <p:ph type="sldNum" sz="quarter" idx="5"/>
          </p:nvPr>
        </p:nvSpPr>
        <p:spPr/>
        <p:txBody>
          <a:bodyPr/>
          <a:lstStyle/>
          <a:p>
            <a:fld id="{76173BE1-1E9F-A64A-AA89-7F317686D030}" type="slidenum">
              <a:rPr lang="en-US" smtClean="0"/>
              <a:t>2</a:t>
            </a:fld>
            <a:endParaRPr lang="en-US"/>
          </a:p>
        </p:txBody>
      </p:sp>
    </p:spTree>
    <p:extLst>
      <p:ext uri="{BB962C8B-B14F-4D97-AF65-F5344CB8AC3E}">
        <p14:creationId xmlns:p14="http://schemas.microsoft.com/office/powerpoint/2010/main" val="1527636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Describe the data that was used. </a:t>
            </a:r>
          </a:p>
          <a:p>
            <a:endParaRPr lang="en-US" dirty="0"/>
          </a:p>
          <a:p>
            <a:r>
              <a:rPr lang="en-US" dirty="0"/>
              <a:t>Data taken from </a:t>
            </a:r>
            <a:r>
              <a:rPr lang="en-US" dirty="0" err="1"/>
              <a:t>cricsheet.org</a:t>
            </a:r>
            <a:r>
              <a:rPr lang="en-US" dirty="0"/>
              <a:t> .</a:t>
            </a:r>
          </a:p>
          <a:p>
            <a:r>
              <a:rPr lang="en-US" dirty="0"/>
              <a:t>59 matches from 2002 to 2025 read into code using a loop. </a:t>
            </a:r>
          </a:p>
          <a:p>
            <a:r>
              <a:rPr lang="en-US" dirty="0"/>
              <a:t>Each match provides ball by ball data. </a:t>
            </a:r>
          </a:p>
          <a:p>
            <a:r>
              <a:rPr lang="en-US" dirty="0"/>
              <a:t>Extra columns added for extra information leading to a data frame size of </a:t>
            </a:r>
            <a:r>
              <a:rPr lang="en-GB" sz="1200" b="0" i="0" u="none" strike="noStrike" kern="1200" dirty="0">
                <a:solidFill>
                  <a:schemeClr val="tx1"/>
                </a:solidFill>
                <a:effectLst/>
                <a:latin typeface="+mn-lt"/>
                <a:ea typeface="+mn-ea"/>
                <a:cs typeface="+mn-cs"/>
              </a:rPr>
              <a:t>113169 rows x 38 cols. </a:t>
            </a:r>
          </a:p>
          <a:p>
            <a:r>
              <a:rPr lang="en-US" dirty="0"/>
              <a:t>Data from website excluded the first three matches from 2002/03 series and last there from 2005 series. </a:t>
            </a:r>
          </a:p>
        </p:txBody>
      </p:sp>
      <p:sp>
        <p:nvSpPr>
          <p:cNvPr id="4" name="Slide Number Placeholder 3"/>
          <p:cNvSpPr>
            <a:spLocks noGrp="1"/>
          </p:cNvSpPr>
          <p:nvPr>
            <p:ph type="sldNum" sz="quarter" idx="5"/>
          </p:nvPr>
        </p:nvSpPr>
        <p:spPr/>
        <p:txBody>
          <a:bodyPr/>
          <a:lstStyle/>
          <a:p>
            <a:fld id="{76173BE1-1E9F-A64A-AA89-7F317686D030}" type="slidenum">
              <a:rPr lang="en-US" smtClean="0"/>
              <a:t>3</a:t>
            </a:fld>
            <a:endParaRPr lang="en-US"/>
          </a:p>
        </p:txBody>
      </p:sp>
    </p:spTree>
    <p:extLst>
      <p:ext uri="{BB962C8B-B14F-4D97-AF65-F5344CB8AC3E}">
        <p14:creationId xmlns:p14="http://schemas.microsoft.com/office/powerpoint/2010/main" val="2625529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Describe history from 2002 to 2025. </a:t>
            </a:r>
          </a:p>
          <a:p>
            <a:endParaRPr lang="en-US" dirty="0"/>
          </a:p>
          <a:p>
            <a:r>
              <a:rPr lang="en-US" dirty="0"/>
              <a:t>Since 2002 England have won 5 series, Australia have won 6 series and 2 series have been drawn. </a:t>
            </a:r>
          </a:p>
          <a:p>
            <a:r>
              <a:rPr lang="en-US" dirty="0"/>
              <a:t>Since 2017 Australia have retained the Ashes. </a:t>
            </a:r>
          </a:p>
        </p:txBody>
      </p:sp>
      <p:sp>
        <p:nvSpPr>
          <p:cNvPr id="4" name="Slide Number Placeholder 3"/>
          <p:cNvSpPr>
            <a:spLocks noGrp="1"/>
          </p:cNvSpPr>
          <p:nvPr>
            <p:ph type="sldNum" sz="quarter" idx="5"/>
          </p:nvPr>
        </p:nvSpPr>
        <p:spPr/>
        <p:txBody>
          <a:bodyPr/>
          <a:lstStyle/>
          <a:p>
            <a:fld id="{76173BE1-1E9F-A64A-AA89-7F317686D030}" type="slidenum">
              <a:rPr lang="en-US" smtClean="0"/>
              <a:t>4</a:t>
            </a:fld>
            <a:endParaRPr lang="en-US"/>
          </a:p>
        </p:txBody>
      </p:sp>
    </p:spTree>
    <p:extLst>
      <p:ext uri="{BB962C8B-B14F-4D97-AF65-F5344CB8AC3E}">
        <p14:creationId xmlns:p14="http://schemas.microsoft.com/office/powerpoint/2010/main" val="1079113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Describe both plots.</a:t>
            </a:r>
          </a:p>
          <a:p>
            <a:endParaRPr lang="en-US" dirty="0"/>
          </a:p>
          <a:p>
            <a:r>
              <a:rPr lang="en-US" dirty="0" err="1"/>
              <a:t>Barplot</a:t>
            </a:r>
            <a:r>
              <a:rPr lang="en-US" dirty="0"/>
              <a:t> on the left shows the number of matches each team has won since 2002. </a:t>
            </a:r>
          </a:p>
          <a:p>
            <a:r>
              <a:rPr lang="en-US" dirty="0" err="1"/>
              <a:t>Barplot</a:t>
            </a:r>
            <a:r>
              <a:rPr lang="en-US" dirty="0"/>
              <a:t> on right shows the number of series each team has won and where each win took place. </a:t>
            </a:r>
          </a:p>
        </p:txBody>
      </p:sp>
      <p:sp>
        <p:nvSpPr>
          <p:cNvPr id="4" name="Slide Number Placeholder 3"/>
          <p:cNvSpPr>
            <a:spLocks noGrp="1"/>
          </p:cNvSpPr>
          <p:nvPr>
            <p:ph type="sldNum" sz="quarter" idx="5"/>
          </p:nvPr>
        </p:nvSpPr>
        <p:spPr/>
        <p:txBody>
          <a:bodyPr/>
          <a:lstStyle/>
          <a:p>
            <a:fld id="{76173BE1-1E9F-A64A-AA89-7F317686D030}" type="slidenum">
              <a:rPr lang="en-US" smtClean="0"/>
              <a:t>5</a:t>
            </a:fld>
            <a:endParaRPr lang="en-US"/>
          </a:p>
        </p:txBody>
      </p:sp>
    </p:spTree>
    <p:extLst>
      <p:ext uri="{BB962C8B-B14F-4D97-AF65-F5344CB8AC3E}">
        <p14:creationId xmlns:p14="http://schemas.microsoft.com/office/powerpoint/2010/main" val="167555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should be a 50:50 ratio of home vs away wins. </a:t>
            </a:r>
          </a:p>
          <a:p>
            <a:r>
              <a:rPr lang="en-US" dirty="0"/>
              <a:t>In actual fact, this is 63:37. </a:t>
            </a:r>
          </a:p>
          <a:p>
            <a:r>
              <a:rPr lang="en-US" dirty="0"/>
              <a:t>A binomial test gave a p value of 0.0337. </a:t>
            </a:r>
          </a:p>
          <a:p>
            <a:r>
              <a:rPr lang="en-US" dirty="0"/>
              <a:t>Statically significant that there is a home advantage. </a:t>
            </a:r>
          </a:p>
          <a:p>
            <a:r>
              <a:rPr lang="en-US" dirty="0"/>
              <a:t>Some reasons that could be mentioned about why there might be a home advantage:</a:t>
            </a:r>
          </a:p>
          <a:p>
            <a:r>
              <a:rPr lang="en-US" dirty="0"/>
              <a:t>Pitches all perform differently- </a:t>
            </a:r>
          </a:p>
          <a:p>
            <a:r>
              <a:rPr lang="en-US" dirty="0"/>
              <a:t>Australian pitches have a higher bounce than English pitches. </a:t>
            </a:r>
          </a:p>
          <a:p>
            <a:r>
              <a:rPr lang="en-US" dirty="0"/>
              <a:t>In England the ball swings away more. </a:t>
            </a:r>
          </a:p>
          <a:p>
            <a:r>
              <a:rPr lang="en-US" dirty="0"/>
              <a:t>Depending on weather the ball can grip and spin more on dry surfaces (Australia and England have different climates).</a:t>
            </a:r>
          </a:p>
          <a:p>
            <a:r>
              <a:rPr lang="en-US" dirty="0"/>
              <a:t>Influence of Fans- Barmy Army has a huge presence in English cricket. </a:t>
            </a:r>
          </a:p>
          <a:p>
            <a:endParaRPr lang="en-US" dirty="0"/>
          </a:p>
          <a:p>
            <a:endParaRPr lang="en-US" dirty="0"/>
          </a:p>
        </p:txBody>
      </p:sp>
      <p:sp>
        <p:nvSpPr>
          <p:cNvPr id="4" name="Slide Number Placeholder 3"/>
          <p:cNvSpPr>
            <a:spLocks noGrp="1"/>
          </p:cNvSpPr>
          <p:nvPr>
            <p:ph type="sldNum" sz="quarter" idx="5"/>
          </p:nvPr>
        </p:nvSpPr>
        <p:spPr/>
        <p:txBody>
          <a:bodyPr/>
          <a:lstStyle/>
          <a:p>
            <a:fld id="{76173BE1-1E9F-A64A-AA89-7F317686D030}" type="slidenum">
              <a:rPr lang="en-US" smtClean="0"/>
              <a:t>6</a:t>
            </a:fld>
            <a:endParaRPr lang="en-US"/>
          </a:p>
        </p:txBody>
      </p:sp>
    </p:spTree>
    <p:extLst>
      <p:ext uri="{BB962C8B-B14F-4D97-AF65-F5344CB8AC3E}">
        <p14:creationId xmlns:p14="http://schemas.microsoft.com/office/powerpoint/2010/main" val="19648833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Plot on left:</a:t>
            </a:r>
          </a:p>
          <a:p>
            <a:r>
              <a:rPr lang="en-US" dirty="0"/>
              <a:t>Shows which bowlers from 2002 to 2025 have taken the most wickets, </a:t>
            </a:r>
            <a:r>
              <a:rPr lang="en-US" dirty="0" err="1"/>
              <a:t>coloured</a:t>
            </a:r>
            <a:r>
              <a:rPr lang="en-US" dirty="0"/>
              <a:t> by team.</a:t>
            </a:r>
          </a:p>
          <a:p>
            <a:r>
              <a:rPr lang="en-US" dirty="0"/>
              <a:t>Stuart Broad has taken the most with a total of 153. </a:t>
            </a:r>
          </a:p>
          <a:p>
            <a:endParaRPr lang="en-US" dirty="0"/>
          </a:p>
          <a:p>
            <a:r>
              <a:rPr lang="en-US" dirty="0"/>
              <a:t>Plot on right:</a:t>
            </a:r>
          </a:p>
          <a:p>
            <a:r>
              <a:rPr lang="en-US" dirty="0"/>
              <a:t>Shows the strike rate (balls/wickets) vs bowling average (runs/wickets). </a:t>
            </a:r>
          </a:p>
          <a:p>
            <a:r>
              <a:rPr lang="en-US" dirty="0"/>
              <a:t>Strong positive linear correlation with a r value of 0.899. </a:t>
            </a:r>
          </a:p>
          <a:p>
            <a:r>
              <a:rPr lang="en-US" dirty="0" err="1"/>
              <a:t>Coloured</a:t>
            </a:r>
            <a:r>
              <a:rPr lang="en-US" dirty="0"/>
              <a:t> and sized by number of wickets. </a:t>
            </a:r>
          </a:p>
          <a:p>
            <a:r>
              <a:rPr lang="en-US" dirty="0"/>
              <a:t>The lower strike rate and bowling average the better the bowler. </a:t>
            </a:r>
          </a:p>
          <a:p>
            <a:r>
              <a:rPr lang="en-US" dirty="0"/>
              <a:t>From the graph it could be argued that </a:t>
            </a:r>
            <a:r>
              <a:rPr lang="en-US" dirty="0" err="1"/>
              <a:t>Motchell</a:t>
            </a:r>
            <a:r>
              <a:rPr lang="en-US" dirty="0"/>
              <a:t> Starc is the best bowler, with the lowest strike rate, a high amount of wickets and a low average. </a:t>
            </a:r>
          </a:p>
        </p:txBody>
      </p:sp>
      <p:sp>
        <p:nvSpPr>
          <p:cNvPr id="4" name="Slide Number Placeholder 3"/>
          <p:cNvSpPr>
            <a:spLocks noGrp="1"/>
          </p:cNvSpPr>
          <p:nvPr>
            <p:ph type="sldNum" sz="quarter" idx="5"/>
          </p:nvPr>
        </p:nvSpPr>
        <p:spPr/>
        <p:txBody>
          <a:bodyPr/>
          <a:lstStyle/>
          <a:p>
            <a:fld id="{76173BE1-1E9F-A64A-AA89-7F317686D030}" type="slidenum">
              <a:rPr lang="en-US" smtClean="0"/>
              <a:t>7</a:t>
            </a:fld>
            <a:endParaRPr lang="en-US"/>
          </a:p>
        </p:txBody>
      </p:sp>
    </p:spTree>
    <p:extLst>
      <p:ext uri="{BB962C8B-B14F-4D97-AF65-F5344CB8AC3E}">
        <p14:creationId xmlns:p14="http://schemas.microsoft.com/office/powerpoint/2010/main" val="3328318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Plot on the left:</a:t>
            </a:r>
          </a:p>
          <a:p>
            <a:r>
              <a:rPr lang="en-US" dirty="0"/>
              <a:t>Shows the strike rate (total runs/ balls) vs average runs (total runs/ times out).</a:t>
            </a:r>
          </a:p>
          <a:p>
            <a:r>
              <a:rPr lang="en-US" dirty="0" err="1"/>
              <a:t>Coloured</a:t>
            </a:r>
            <a:r>
              <a:rPr lang="en-US" dirty="0"/>
              <a:t> and sized by number of times out. </a:t>
            </a:r>
          </a:p>
          <a:p>
            <a:r>
              <a:rPr lang="en-US" dirty="0"/>
              <a:t>The higher the strike rate and average runs the better. </a:t>
            </a:r>
          </a:p>
          <a:p>
            <a:r>
              <a:rPr lang="en-US" dirty="0"/>
              <a:t>Travis Head has the highest strike rate, influential of the most recent series where he scored three centuries.</a:t>
            </a:r>
          </a:p>
          <a:p>
            <a:endParaRPr lang="en-US" dirty="0"/>
          </a:p>
          <a:p>
            <a:r>
              <a:rPr lang="en-US" dirty="0"/>
              <a:t>Plot on the right:</a:t>
            </a:r>
          </a:p>
          <a:p>
            <a:r>
              <a:rPr lang="en-US" dirty="0"/>
              <a:t>Shows the batters with the highest total runs scored from 2002 to 2025, </a:t>
            </a:r>
            <a:r>
              <a:rPr lang="en-US" dirty="0" err="1"/>
              <a:t>coloured</a:t>
            </a:r>
            <a:r>
              <a:rPr lang="en-US" dirty="0"/>
              <a:t> by team. </a:t>
            </a:r>
          </a:p>
          <a:p>
            <a:r>
              <a:rPr lang="en-US" dirty="0"/>
              <a:t>Steve Smith has scored the most runs with 3703 runs. </a:t>
            </a:r>
          </a:p>
        </p:txBody>
      </p:sp>
      <p:sp>
        <p:nvSpPr>
          <p:cNvPr id="4" name="Slide Number Placeholder 3"/>
          <p:cNvSpPr>
            <a:spLocks noGrp="1"/>
          </p:cNvSpPr>
          <p:nvPr>
            <p:ph type="sldNum" sz="quarter" idx="5"/>
          </p:nvPr>
        </p:nvSpPr>
        <p:spPr/>
        <p:txBody>
          <a:bodyPr/>
          <a:lstStyle/>
          <a:p>
            <a:fld id="{76173BE1-1E9F-A64A-AA89-7F317686D030}" type="slidenum">
              <a:rPr lang="en-US" smtClean="0"/>
              <a:t>8</a:t>
            </a:fld>
            <a:endParaRPr lang="en-US"/>
          </a:p>
        </p:txBody>
      </p:sp>
    </p:spTree>
    <p:extLst>
      <p:ext uri="{BB962C8B-B14F-4D97-AF65-F5344CB8AC3E}">
        <p14:creationId xmlns:p14="http://schemas.microsoft.com/office/powerpoint/2010/main" val="35273643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Plot on the left:</a:t>
            </a:r>
          </a:p>
          <a:p>
            <a:r>
              <a:rPr lang="en-US" dirty="0"/>
              <a:t>Pie plot shows the distribution of dismissal types. </a:t>
            </a:r>
          </a:p>
          <a:p>
            <a:r>
              <a:rPr lang="en-US" dirty="0"/>
              <a:t>Caught is the most common way the get out and retired hurt is the least common. </a:t>
            </a:r>
          </a:p>
          <a:p>
            <a:endParaRPr lang="en-US" dirty="0"/>
          </a:p>
          <a:p>
            <a:r>
              <a:rPr lang="en-US" dirty="0"/>
              <a:t>Plot on the right:</a:t>
            </a:r>
          </a:p>
          <a:p>
            <a:r>
              <a:rPr lang="en-US" dirty="0"/>
              <a:t>Heatmap shows the probability of wickets in each innings in different over phases. </a:t>
            </a:r>
          </a:p>
          <a:p>
            <a:r>
              <a:rPr lang="en-US" dirty="0"/>
              <a:t>After 100 plus overs in the 4th innings has the highest mean number of wickets.</a:t>
            </a:r>
          </a:p>
          <a:p>
            <a:r>
              <a:rPr lang="en-US" dirty="0"/>
              <a:t>Between 76-100 overs has overall the highest number of wickets per innings. </a:t>
            </a:r>
          </a:p>
          <a:p>
            <a:r>
              <a:rPr lang="en-US" dirty="0"/>
              <a:t>This will be because after the 80</a:t>
            </a:r>
            <a:r>
              <a:rPr lang="en-US" baseline="30000" dirty="0"/>
              <a:t>th</a:t>
            </a:r>
            <a:r>
              <a:rPr lang="en-US" dirty="0"/>
              <a:t> over a new ball is given, which can move on the pitch a lot more, leading to more dismissals. </a:t>
            </a:r>
          </a:p>
        </p:txBody>
      </p:sp>
      <p:sp>
        <p:nvSpPr>
          <p:cNvPr id="4" name="Slide Number Placeholder 3"/>
          <p:cNvSpPr>
            <a:spLocks noGrp="1"/>
          </p:cNvSpPr>
          <p:nvPr>
            <p:ph type="sldNum" sz="quarter" idx="5"/>
          </p:nvPr>
        </p:nvSpPr>
        <p:spPr/>
        <p:txBody>
          <a:bodyPr/>
          <a:lstStyle/>
          <a:p>
            <a:fld id="{76173BE1-1E9F-A64A-AA89-7F317686D030}" type="slidenum">
              <a:rPr lang="en-US" smtClean="0"/>
              <a:t>9</a:t>
            </a:fld>
            <a:endParaRPr lang="en-US"/>
          </a:p>
        </p:txBody>
      </p:sp>
    </p:spTree>
    <p:extLst>
      <p:ext uri="{BB962C8B-B14F-4D97-AF65-F5344CB8AC3E}">
        <p14:creationId xmlns:p14="http://schemas.microsoft.com/office/powerpoint/2010/main" val="2376068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1/16/26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1/16/26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1/16/26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1/16/26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1/16/26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1/16/26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1/16/26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DA8D0"/>
        </a:solidFill>
        <a:effectLst/>
      </p:bgPr>
    </p:bg>
    <p:spTree>
      <p:nvGrpSpPr>
        <p:cNvPr id="1" name=""/>
        <p:cNvGrpSpPr/>
        <p:nvPr/>
      </p:nvGrpSpPr>
      <p:grpSpPr>
        <a:xfrm>
          <a:off x="0" y="0"/>
          <a:ext cx="0" cy="0"/>
          <a:chOff x="0" y="0"/>
          <a:chExt cx="0" cy="0"/>
        </a:xfrm>
      </p:grpSpPr>
      <p:sp>
        <p:nvSpPr>
          <p:cNvPr id="2" name="AutoShape 2"/>
          <p:cNvSpPr/>
          <p:nvPr/>
        </p:nvSpPr>
        <p:spPr>
          <a:xfrm>
            <a:off x="10229850" y="0"/>
            <a:ext cx="8058150" cy="10287000"/>
          </a:xfrm>
          <a:prstGeom prst="rect">
            <a:avLst/>
          </a:prstGeom>
          <a:solidFill>
            <a:srgbClr val="FFFFFF"/>
          </a:solidFill>
        </p:spPr>
        <p:txBody>
          <a:bodyPr/>
          <a:lstStyle/>
          <a:p>
            <a:endParaRPr lang="en-US"/>
          </a:p>
        </p:txBody>
      </p:sp>
      <p:grpSp>
        <p:nvGrpSpPr>
          <p:cNvPr id="3" name="Group 3"/>
          <p:cNvGrpSpPr/>
          <p:nvPr/>
        </p:nvGrpSpPr>
        <p:grpSpPr>
          <a:xfrm>
            <a:off x="10578373" y="263113"/>
            <a:ext cx="7468647" cy="9727629"/>
            <a:chOff x="0" y="0"/>
            <a:chExt cx="9958196" cy="12970172"/>
          </a:xfrm>
        </p:grpSpPr>
        <p:pic>
          <p:nvPicPr>
            <p:cNvPr id="4" name="Picture 4"/>
            <p:cNvPicPr>
              <a:picLocks noChangeAspect="1"/>
            </p:cNvPicPr>
            <p:nvPr/>
          </p:nvPicPr>
          <p:blipFill>
            <a:blip r:embed="rId3"/>
            <a:srcRect t="1157" b="1157"/>
            <a:stretch>
              <a:fillRect/>
            </a:stretch>
          </p:blipFill>
          <p:spPr>
            <a:xfrm>
              <a:off x="0" y="0"/>
              <a:ext cx="9958196" cy="12970172"/>
            </a:xfrm>
            <a:prstGeom prst="rect">
              <a:avLst/>
            </a:prstGeom>
          </p:spPr>
        </p:pic>
      </p:grpSp>
      <p:grpSp>
        <p:nvGrpSpPr>
          <p:cNvPr id="5" name="Group 5"/>
          <p:cNvGrpSpPr/>
          <p:nvPr/>
        </p:nvGrpSpPr>
        <p:grpSpPr>
          <a:xfrm>
            <a:off x="391008" y="6894564"/>
            <a:ext cx="4597569" cy="1906862"/>
            <a:chOff x="0" y="0"/>
            <a:chExt cx="6130092" cy="2542483"/>
          </a:xfrm>
        </p:grpSpPr>
        <p:sp>
          <p:nvSpPr>
            <p:cNvPr id="6" name="TextBox 6"/>
            <p:cNvSpPr txBox="1"/>
            <p:nvPr/>
          </p:nvSpPr>
          <p:spPr>
            <a:xfrm>
              <a:off x="0" y="246958"/>
              <a:ext cx="6130092" cy="2295525"/>
            </a:xfrm>
            <a:prstGeom prst="rect">
              <a:avLst/>
            </a:prstGeom>
          </p:spPr>
          <p:txBody>
            <a:bodyPr lIns="0" tIns="0" rIns="0" bIns="0" rtlCol="0" anchor="t">
              <a:spAutoFit/>
            </a:bodyPr>
            <a:lstStyle/>
            <a:p>
              <a:pPr algn="l">
                <a:lnSpc>
                  <a:spcPts val="4559"/>
                </a:lnSpc>
              </a:pPr>
              <a:r>
                <a:rPr lang="en-US" sz="3799">
                  <a:solidFill>
                    <a:srgbClr val="000000"/>
                  </a:solidFill>
                  <a:latin typeface="Inter"/>
                  <a:ea typeface="Inter"/>
                  <a:cs typeface="Inter"/>
                  <a:sym typeface="Inter"/>
                </a:rPr>
                <a:t>Programming for Data Science Assessment</a:t>
              </a:r>
            </a:p>
          </p:txBody>
        </p:sp>
        <p:sp>
          <p:nvSpPr>
            <p:cNvPr id="7" name="AutoShape 7"/>
            <p:cNvSpPr/>
            <p:nvPr/>
          </p:nvSpPr>
          <p:spPr>
            <a:xfrm>
              <a:off x="0" y="12700"/>
              <a:ext cx="5598145" cy="0"/>
            </a:xfrm>
            <a:prstGeom prst="line">
              <a:avLst/>
            </a:prstGeom>
            <a:ln w="25400" cap="rnd">
              <a:solidFill>
                <a:srgbClr val="000000"/>
              </a:solidFill>
              <a:prstDash val="solid"/>
              <a:headEnd type="none" w="sm" len="sm"/>
              <a:tailEnd type="none" w="sm" len="sm"/>
            </a:ln>
          </p:spPr>
          <p:txBody>
            <a:bodyPr/>
            <a:lstStyle/>
            <a:p>
              <a:endParaRPr lang="en-US"/>
            </a:p>
          </p:txBody>
        </p:sp>
      </p:grpSp>
      <p:grpSp>
        <p:nvGrpSpPr>
          <p:cNvPr id="8" name="Group 8"/>
          <p:cNvGrpSpPr/>
          <p:nvPr/>
        </p:nvGrpSpPr>
        <p:grpSpPr>
          <a:xfrm>
            <a:off x="415071" y="391117"/>
            <a:ext cx="8752992" cy="5983587"/>
            <a:chOff x="0" y="0"/>
            <a:chExt cx="11670656" cy="7978115"/>
          </a:xfrm>
        </p:grpSpPr>
        <p:sp>
          <p:nvSpPr>
            <p:cNvPr id="9" name="TextBox 9"/>
            <p:cNvSpPr txBox="1"/>
            <p:nvPr/>
          </p:nvSpPr>
          <p:spPr>
            <a:xfrm>
              <a:off x="0" y="789280"/>
              <a:ext cx="11670656" cy="7188835"/>
            </a:xfrm>
            <a:prstGeom prst="rect">
              <a:avLst/>
            </a:prstGeom>
          </p:spPr>
          <p:txBody>
            <a:bodyPr lIns="0" tIns="0" rIns="0" bIns="0" rtlCol="0" anchor="t">
              <a:spAutoFit/>
            </a:bodyPr>
            <a:lstStyle/>
            <a:p>
              <a:pPr algn="l">
                <a:lnSpc>
                  <a:spcPts val="10560"/>
                </a:lnSpc>
              </a:pPr>
              <a:r>
                <a:rPr lang="en-US" sz="9600" b="1" dirty="0">
                  <a:solidFill>
                    <a:srgbClr val="000000"/>
                  </a:solidFill>
                  <a:latin typeface="Barlow Semi-Bold"/>
                  <a:ea typeface="Barlow Semi-Bold"/>
                  <a:cs typeface="Barlow Semi-Bold"/>
                  <a:sym typeface="Barlow Semi-Bold"/>
                </a:rPr>
                <a:t>A 21st Century Analysis of the Ashes (2002-2025)</a:t>
              </a:r>
            </a:p>
          </p:txBody>
        </p:sp>
        <p:sp>
          <p:nvSpPr>
            <p:cNvPr id="10" name="TextBox 10"/>
            <p:cNvSpPr txBox="1"/>
            <p:nvPr/>
          </p:nvSpPr>
          <p:spPr>
            <a:xfrm>
              <a:off x="0" y="-57150"/>
              <a:ext cx="9736980" cy="600710"/>
            </a:xfrm>
            <a:prstGeom prst="rect">
              <a:avLst/>
            </a:prstGeom>
          </p:spPr>
          <p:txBody>
            <a:bodyPr lIns="0" tIns="0" rIns="0" bIns="0" rtlCol="0" anchor="t">
              <a:spAutoFit/>
            </a:bodyPr>
            <a:lstStyle/>
            <a:p>
              <a:pPr algn="l">
                <a:lnSpc>
                  <a:spcPts val="3779"/>
                </a:lnSpc>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49201" y="3458819"/>
            <a:ext cx="7709300" cy="6610725"/>
          </a:xfrm>
          <a:custGeom>
            <a:avLst/>
            <a:gdLst/>
            <a:ahLst/>
            <a:cxnLst/>
            <a:rect l="l" t="t" r="r" b="b"/>
            <a:pathLst>
              <a:path w="7709300" h="6610725">
                <a:moveTo>
                  <a:pt x="0" y="0"/>
                </a:moveTo>
                <a:lnTo>
                  <a:pt x="7709301" y="0"/>
                </a:lnTo>
                <a:lnTo>
                  <a:pt x="7709301" y="6610725"/>
                </a:lnTo>
                <a:lnTo>
                  <a:pt x="0" y="6610725"/>
                </a:lnTo>
                <a:lnTo>
                  <a:pt x="0" y="0"/>
                </a:lnTo>
                <a:close/>
              </a:path>
            </a:pathLst>
          </a:custGeom>
          <a:blipFill>
            <a:blip r:embed="rId3"/>
            <a:stretch>
              <a:fillRect/>
            </a:stretch>
          </a:blipFill>
        </p:spPr>
        <p:txBody>
          <a:bodyPr/>
          <a:lstStyle/>
          <a:p>
            <a:endParaRPr lang="en-US"/>
          </a:p>
        </p:txBody>
      </p:sp>
      <p:sp>
        <p:nvSpPr>
          <p:cNvPr id="3" name="AutoShape 3"/>
          <p:cNvSpPr/>
          <p:nvPr/>
        </p:nvSpPr>
        <p:spPr>
          <a:xfrm>
            <a:off x="0" y="0"/>
            <a:ext cx="9977660" cy="10287000"/>
          </a:xfrm>
          <a:prstGeom prst="rect">
            <a:avLst/>
          </a:prstGeom>
          <a:solidFill>
            <a:srgbClr val="7DA8D0"/>
          </a:solidFill>
        </p:spPr>
        <p:txBody>
          <a:bodyPr/>
          <a:lstStyle/>
          <a:p>
            <a:endParaRPr lang="en-US"/>
          </a:p>
        </p:txBody>
      </p:sp>
      <p:sp>
        <p:nvSpPr>
          <p:cNvPr id="4" name="Freeform 4"/>
          <p:cNvSpPr/>
          <p:nvPr/>
        </p:nvSpPr>
        <p:spPr>
          <a:xfrm>
            <a:off x="396619" y="386303"/>
            <a:ext cx="9223312" cy="6145032"/>
          </a:xfrm>
          <a:custGeom>
            <a:avLst/>
            <a:gdLst/>
            <a:ahLst/>
            <a:cxnLst/>
            <a:rect l="l" t="t" r="r" b="b"/>
            <a:pathLst>
              <a:path w="9223312" h="6145032">
                <a:moveTo>
                  <a:pt x="0" y="0"/>
                </a:moveTo>
                <a:lnTo>
                  <a:pt x="9223312" y="0"/>
                </a:lnTo>
                <a:lnTo>
                  <a:pt x="9223312" y="6145032"/>
                </a:lnTo>
                <a:lnTo>
                  <a:pt x="0" y="6145032"/>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1163921" y="6984997"/>
            <a:ext cx="7688709" cy="2273303"/>
          </a:xfrm>
          <a:prstGeom prst="rect">
            <a:avLst/>
          </a:prstGeom>
        </p:spPr>
        <p:txBody>
          <a:bodyPr lIns="0" tIns="0" rIns="0" bIns="0" rtlCol="0" anchor="t">
            <a:spAutoFit/>
          </a:bodyPr>
          <a:lstStyle/>
          <a:p>
            <a:pPr algn="ctr">
              <a:lnSpc>
                <a:spcPts val="8800"/>
              </a:lnSpc>
            </a:pPr>
            <a:r>
              <a:rPr lang="en-US" sz="8000" b="1">
                <a:solidFill>
                  <a:srgbClr val="000000"/>
                </a:solidFill>
                <a:latin typeface="Barlow Bold"/>
                <a:ea typeface="Barlow Bold"/>
                <a:cs typeface="Barlow Bold"/>
                <a:sym typeface="Barlow Bold"/>
              </a:rPr>
              <a:t>Does a Bowler Own a Batter?</a:t>
            </a:r>
          </a:p>
        </p:txBody>
      </p:sp>
      <p:grpSp>
        <p:nvGrpSpPr>
          <p:cNvPr id="6" name="Group 6"/>
          <p:cNvGrpSpPr/>
          <p:nvPr/>
        </p:nvGrpSpPr>
        <p:grpSpPr>
          <a:xfrm>
            <a:off x="10775615" y="807473"/>
            <a:ext cx="6656472" cy="1972522"/>
            <a:chOff x="0" y="0"/>
            <a:chExt cx="8875296" cy="2630029"/>
          </a:xfrm>
        </p:grpSpPr>
        <p:sp>
          <p:nvSpPr>
            <p:cNvPr id="7" name="TextBox 7"/>
            <p:cNvSpPr txBox="1"/>
            <p:nvPr/>
          </p:nvSpPr>
          <p:spPr>
            <a:xfrm>
              <a:off x="29990" y="2053449"/>
              <a:ext cx="8409983" cy="576580"/>
            </a:xfrm>
            <a:prstGeom prst="rect">
              <a:avLst/>
            </a:prstGeom>
          </p:spPr>
          <p:txBody>
            <a:bodyPr lIns="0" tIns="0" rIns="0" bIns="0" rtlCol="0" anchor="t">
              <a:spAutoFit/>
            </a:bodyPr>
            <a:lstStyle/>
            <a:p>
              <a:pPr marL="0" lvl="0" indent="0" algn="l">
                <a:lnSpc>
                  <a:spcPts val="3509"/>
                </a:lnSpc>
                <a:spcBef>
                  <a:spcPct val="0"/>
                </a:spcBef>
              </a:pPr>
              <a:endParaRPr/>
            </a:p>
          </p:txBody>
        </p:sp>
        <p:sp>
          <p:nvSpPr>
            <p:cNvPr id="8" name="TextBox 8"/>
            <p:cNvSpPr txBox="1"/>
            <p:nvPr/>
          </p:nvSpPr>
          <p:spPr>
            <a:xfrm>
              <a:off x="29990" y="241300"/>
              <a:ext cx="8409983" cy="15519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Stuart Broad has dismissed David Warner 17 times!</a:t>
              </a:r>
            </a:p>
          </p:txBody>
        </p:sp>
        <p:sp>
          <p:nvSpPr>
            <p:cNvPr id="9" name="AutoShape 9"/>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a:off x="8310340" y="0"/>
            <a:ext cx="9977660" cy="10287000"/>
          </a:xfrm>
          <a:prstGeom prst="rect">
            <a:avLst/>
          </a:prstGeom>
          <a:solidFill>
            <a:srgbClr val="7DA8D0"/>
          </a:solidFill>
        </p:spPr>
        <p:txBody>
          <a:bodyPr/>
          <a:lstStyle/>
          <a:p>
            <a:endParaRPr lang="en-US"/>
          </a:p>
        </p:txBody>
      </p:sp>
      <p:sp>
        <p:nvSpPr>
          <p:cNvPr id="3" name="Freeform 3"/>
          <p:cNvSpPr/>
          <p:nvPr/>
        </p:nvSpPr>
        <p:spPr>
          <a:xfrm>
            <a:off x="8832587" y="890516"/>
            <a:ext cx="8933166" cy="8698670"/>
          </a:xfrm>
          <a:custGeom>
            <a:avLst/>
            <a:gdLst/>
            <a:ahLst/>
            <a:cxnLst/>
            <a:rect l="l" t="t" r="r" b="b"/>
            <a:pathLst>
              <a:path w="8933166" h="8698670">
                <a:moveTo>
                  <a:pt x="0" y="0"/>
                </a:moveTo>
                <a:lnTo>
                  <a:pt x="8933166" y="0"/>
                </a:lnTo>
                <a:lnTo>
                  <a:pt x="8933166" y="8698670"/>
                </a:lnTo>
                <a:lnTo>
                  <a:pt x="0" y="8698670"/>
                </a:lnTo>
                <a:lnTo>
                  <a:pt x="0" y="0"/>
                </a:lnTo>
                <a:close/>
              </a:path>
            </a:pathLst>
          </a:custGeom>
          <a:blipFill>
            <a:blip r:embed="rId3"/>
            <a:stretch>
              <a:fillRect/>
            </a:stretch>
          </a:blipFill>
        </p:spPr>
        <p:txBody>
          <a:bodyPr/>
          <a:lstStyle/>
          <a:p>
            <a:endParaRPr lang="en-US"/>
          </a:p>
        </p:txBody>
      </p:sp>
      <p:grpSp>
        <p:nvGrpSpPr>
          <p:cNvPr id="4" name="Group 4"/>
          <p:cNvGrpSpPr/>
          <p:nvPr/>
        </p:nvGrpSpPr>
        <p:grpSpPr>
          <a:xfrm>
            <a:off x="413144" y="323139"/>
            <a:ext cx="6932458" cy="4916712"/>
            <a:chOff x="0" y="-131377"/>
            <a:chExt cx="9243277" cy="6555616"/>
          </a:xfrm>
        </p:grpSpPr>
        <p:sp>
          <p:nvSpPr>
            <p:cNvPr id="5" name="TextBox 5"/>
            <p:cNvSpPr txBox="1"/>
            <p:nvPr/>
          </p:nvSpPr>
          <p:spPr>
            <a:xfrm>
              <a:off x="0" y="-131377"/>
              <a:ext cx="6256341" cy="5078313"/>
            </a:xfrm>
            <a:prstGeom prst="rect">
              <a:avLst/>
            </a:prstGeom>
          </p:spPr>
          <p:txBody>
            <a:bodyPr wrap="square" lIns="0" tIns="0" rIns="0" bIns="0" rtlCol="0" anchor="t">
              <a:spAutoFit/>
            </a:bodyPr>
            <a:lstStyle/>
            <a:p>
              <a:pPr marL="0" lvl="0" indent="0" algn="l">
                <a:lnSpc>
                  <a:spcPts val="9900"/>
                </a:lnSpc>
                <a:spcBef>
                  <a:spcPct val="0"/>
                </a:spcBef>
              </a:pPr>
              <a:r>
                <a:rPr lang="en-US" sz="9000" b="1" dirty="0">
                  <a:solidFill>
                    <a:srgbClr val="000000"/>
                  </a:solidFill>
                  <a:latin typeface="Barlow Medium"/>
                  <a:ea typeface="Barlow Medium"/>
                  <a:cs typeface="Barlow Medium"/>
                  <a:sym typeface="Barlow Medium"/>
                </a:rPr>
                <a:t>The Effect of “</a:t>
              </a:r>
              <a:r>
                <a:rPr lang="en-US" sz="9000" b="1" dirty="0" err="1">
                  <a:solidFill>
                    <a:srgbClr val="000000"/>
                  </a:solidFill>
                  <a:latin typeface="Barlow Medium"/>
                  <a:ea typeface="Barlow Medium"/>
                  <a:cs typeface="Barlow Medium"/>
                  <a:sym typeface="Barlow Medium"/>
                </a:rPr>
                <a:t>Bazball</a:t>
              </a:r>
              <a:r>
                <a:rPr lang="en-US" sz="9000" b="1" dirty="0">
                  <a:solidFill>
                    <a:srgbClr val="000000"/>
                  </a:solidFill>
                  <a:latin typeface="Barlow Medium"/>
                  <a:ea typeface="Barlow Medium"/>
                  <a:cs typeface="Barlow Medium"/>
                  <a:sym typeface="Barlow Medium"/>
                </a:rPr>
                <a:t>” </a:t>
              </a:r>
            </a:p>
          </p:txBody>
        </p:sp>
        <p:sp>
          <p:nvSpPr>
            <p:cNvPr id="6" name="TextBox 6"/>
            <p:cNvSpPr txBox="1"/>
            <p:nvPr/>
          </p:nvSpPr>
          <p:spPr>
            <a:xfrm>
              <a:off x="337748" y="5789239"/>
              <a:ext cx="8905529" cy="635000"/>
            </a:xfrm>
            <a:prstGeom prst="rect">
              <a:avLst/>
            </a:prstGeom>
          </p:spPr>
          <p:txBody>
            <a:bodyPr lIns="0" tIns="0" rIns="0" bIns="0" rtlCol="0" anchor="t">
              <a:spAutoFit/>
            </a:bodyPr>
            <a:lstStyle/>
            <a:p>
              <a:pPr algn="l">
                <a:lnSpc>
                  <a:spcPts val="3899"/>
                </a:lnSpc>
              </a:pPr>
              <a:endParaRPr/>
            </a:p>
          </p:txBody>
        </p:sp>
      </p:grpSp>
      <p:grpSp>
        <p:nvGrpSpPr>
          <p:cNvPr id="7" name="Group 7"/>
          <p:cNvGrpSpPr/>
          <p:nvPr/>
        </p:nvGrpSpPr>
        <p:grpSpPr>
          <a:xfrm>
            <a:off x="413144" y="6527745"/>
            <a:ext cx="6656472" cy="2563072"/>
            <a:chOff x="0" y="0"/>
            <a:chExt cx="8875296" cy="3417429"/>
          </a:xfrm>
        </p:grpSpPr>
        <p:sp>
          <p:nvSpPr>
            <p:cNvPr id="8" name="TextBox 8"/>
            <p:cNvSpPr txBox="1"/>
            <p:nvPr/>
          </p:nvSpPr>
          <p:spPr>
            <a:xfrm>
              <a:off x="29990" y="2840849"/>
              <a:ext cx="8409983" cy="576580"/>
            </a:xfrm>
            <a:prstGeom prst="rect">
              <a:avLst/>
            </a:prstGeom>
          </p:spPr>
          <p:txBody>
            <a:bodyPr lIns="0" tIns="0" rIns="0" bIns="0" rtlCol="0" anchor="t">
              <a:spAutoFit/>
            </a:bodyPr>
            <a:lstStyle/>
            <a:p>
              <a:pPr marL="0" lvl="0" indent="0" algn="l">
                <a:lnSpc>
                  <a:spcPts val="3509"/>
                </a:lnSpc>
                <a:spcBef>
                  <a:spcPct val="0"/>
                </a:spcBef>
              </a:pPr>
              <a:endParaRPr/>
            </a:p>
          </p:txBody>
        </p:sp>
        <p:sp>
          <p:nvSpPr>
            <p:cNvPr id="9" name="TextBox 9"/>
            <p:cNvSpPr txBox="1"/>
            <p:nvPr/>
          </p:nvSpPr>
          <p:spPr>
            <a:xfrm>
              <a:off x="29990" y="241300"/>
              <a:ext cx="8409983" cy="23393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Agressive style of test cricket that forces results, rather than playing defensively </a:t>
              </a:r>
            </a:p>
          </p:txBody>
        </p:sp>
        <p:sp>
          <p:nvSpPr>
            <p:cNvPr id="10" name="AutoShape 10"/>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11" name="Group 11"/>
          <p:cNvGrpSpPr/>
          <p:nvPr/>
        </p:nvGrpSpPr>
        <p:grpSpPr>
          <a:xfrm>
            <a:off x="413144" y="4526648"/>
            <a:ext cx="6656472" cy="2001097"/>
            <a:chOff x="0" y="0"/>
            <a:chExt cx="8875296" cy="2668129"/>
          </a:xfrm>
        </p:grpSpPr>
        <p:sp>
          <p:nvSpPr>
            <p:cNvPr id="12" name="TextBox 12"/>
            <p:cNvSpPr txBox="1"/>
            <p:nvPr/>
          </p:nvSpPr>
          <p:spPr>
            <a:xfrm>
              <a:off x="0" y="2091549"/>
              <a:ext cx="8439972" cy="576580"/>
            </a:xfrm>
            <a:prstGeom prst="rect">
              <a:avLst/>
            </a:prstGeom>
          </p:spPr>
          <p:txBody>
            <a:bodyPr lIns="0" tIns="0" rIns="0" bIns="0" rtlCol="0" anchor="t">
              <a:spAutoFit/>
            </a:bodyPr>
            <a:lstStyle/>
            <a:p>
              <a:pPr algn="l">
                <a:lnSpc>
                  <a:spcPts val="3509"/>
                </a:lnSpc>
              </a:pPr>
              <a:endParaRPr/>
            </a:p>
          </p:txBody>
        </p:sp>
        <p:sp>
          <p:nvSpPr>
            <p:cNvPr id="13" name="TextBox 13"/>
            <p:cNvSpPr txBox="1"/>
            <p:nvPr/>
          </p:nvSpPr>
          <p:spPr>
            <a:xfrm>
              <a:off x="0" y="241300"/>
              <a:ext cx="8439972" cy="1551940"/>
            </a:xfrm>
            <a:prstGeom prst="rect">
              <a:avLst/>
            </a:prstGeom>
          </p:spPr>
          <p:txBody>
            <a:bodyPr lIns="0" tIns="0" rIns="0" bIns="0" rtlCol="0" anchor="t">
              <a:spAutoFit/>
            </a:bodyPr>
            <a:lstStyle/>
            <a:p>
              <a:pPr algn="l">
                <a:lnSpc>
                  <a:spcPts val="4679"/>
                </a:lnSpc>
              </a:pPr>
              <a:r>
                <a:rPr lang="en-US" sz="3599" b="1">
                  <a:solidFill>
                    <a:srgbClr val="000000"/>
                  </a:solidFill>
                  <a:latin typeface="Barlow Semi-Bold"/>
                  <a:ea typeface="Barlow Semi-Bold"/>
                  <a:cs typeface="Barlow Semi-Bold"/>
                  <a:sym typeface="Barlow Semi-Bold"/>
                </a:rPr>
                <a:t>Introduced in 2022 by coach Brendon "Baz" McCullum</a:t>
              </a:r>
            </a:p>
          </p:txBody>
        </p:sp>
        <p:sp>
          <p:nvSpPr>
            <p:cNvPr id="14" name="AutoShape 14"/>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4148612" y="265281"/>
            <a:ext cx="9990775" cy="3560879"/>
            <a:chOff x="0" y="0"/>
            <a:chExt cx="13321034" cy="4747839"/>
          </a:xfrm>
        </p:grpSpPr>
        <p:sp>
          <p:nvSpPr>
            <p:cNvPr id="3" name="TextBox 3"/>
            <p:cNvSpPr txBox="1"/>
            <p:nvPr/>
          </p:nvSpPr>
          <p:spPr>
            <a:xfrm>
              <a:off x="0" y="66675"/>
              <a:ext cx="13131340" cy="1762125"/>
            </a:xfrm>
            <a:prstGeom prst="rect">
              <a:avLst/>
            </a:prstGeom>
          </p:spPr>
          <p:txBody>
            <a:bodyPr lIns="0" tIns="0" rIns="0" bIns="0" rtlCol="0" anchor="t">
              <a:spAutoFit/>
            </a:bodyPr>
            <a:lstStyle/>
            <a:p>
              <a:pPr marL="0" lvl="0" indent="0" algn="l">
                <a:lnSpc>
                  <a:spcPts val="9900"/>
                </a:lnSpc>
                <a:spcBef>
                  <a:spcPct val="0"/>
                </a:spcBef>
              </a:pPr>
              <a:r>
                <a:rPr lang="en-US" sz="9000" b="1">
                  <a:solidFill>
                    <a:srgbClr val="000000"/>
                  </a:solidFill>
                  <a:latin typeface="Barlow Medium"/>
                  <a:ea typeface="Barlow Medium"/>
                  <a:cs typeface="Barlow Medium"/>
                  <a:sym typeface="Barlow Medium"/>
                </a:rPr>
                <a:t>Critical Evaluation</a:t>
              </a:r>
            </a:p>
          </p:txBody>
        </p:sp>
        <p:sp>
          <p:nvSpPr>
            <p:cNvPr id="4" name="TextBox 4"/>
            <p:cNvSpPr txBox="1"/>
            <p:nvPr/>
          </p:nvSpPr>
          <p:spPr>
            <a:xfrm>
              <a:off x="486749" y="4112839"/>
              <a:ext cx="12834285" cy="635000"/>
            </a:xfrm>
            <a:prstGeom prst="rect">
              <a:avLst/>
            </a:prstGeom>
          </p:spPr>
          <p:txBody>
            <a:bodyPr lIns="0" tIns="0" rIns="0" bIns="0" rtlCol="0" anchor="t">
              <a:spAutoFit/>
            </a:bodyPr>
            <a:lstStyle/>
            <a:p>
              <a:pPr algn="l">
                <a:lnSpc>
                  <a:spcPts val="3899"/>
                </a:lnSpc>
              </a:pPr>
              <a:endParaRPr/>
            </a:p>
          </p:txBody>
        </p:sp>
      </p:grpSp>
      <p:grpSp>
        <p:nvGrpSpPr>
          <p:cNvPr id="5" name="Group 5"/>
          <p:cNvGrpSpPr/>
          <p:nvPr/>
        </p:nvGrpSpPr>
        <p:grpSpPr>
          <a:xfrm>
            <a:off x="1028700" y="2202111"/>
            <a:ext cx="7403675" cy="3163147"/>
            <a:chOff x="0" y="0"/>
            <a:chExt cx="9871567" cy="4217529"/>
          </a:xfrm>
        </p:grpSpPr>
        <p:sp>
          <p:nvSpPr>
            <p:cNvPr id="6" name="TextBox 6"/>
            <p:cNvSpPr txBox="1"/>
            <p:nvPr/>
          </p:nvSpPr>
          <p:spPr>
            <a:xfrm>
              <a:off x="0" y="1304149"/>
              <a:ext cx="9387377" cy="2913380"/>
            </a:xfrm>
            <a:prstGeom prst="rect">
              <a:avLst/>
            </a:prstGeom>
          </p:spPr>
          <p:txBody>
            <a:bodyPr lIns="0" tIns="0" rIns="0" bIns="0" rtlCol="0" anchor="t">
              <a:spAutoFit/>
            </a:bodyPr>
            <a:lstStyle/>
            <a:p>
              <a:pPr algn="l">
                <a:lnSpc>
                  <a:spcPts val="3509"/>
                </a:lnSpc>
              </a:pPr>
              <a:r>
                <a:rPr lang="en-US" sz="2699" dirty="0">
                  <a:solidFill>
                    <a:srgbClr val="000000"/>
                  </a:solidFill>
                  <a:latin typeface="Inter"/>
                  <a:ea typeface="Inter"/>
                  <a:cs typeface="Inter"/>
                  <a:sym typeface="Inter"/>
                </a:rPr>
                <a:t>An incomplete dataset made manipulating data necessary. </a:t>
              </a:r>
            </a:p>
            <a:p>
              <a:pPr algn="l">
                <a:lnSpc>
                  <a:spcPts val="3509"/>
                </a:lnSpc>
              </a:pPr>
              <a:endParaRPr lang="en-US" sz="2699" dirty="0">
                <a:solidFill>
                  <a:srgbClr val="000000"/>
                </a:solidFill>
                <a:latin typeface="Inter"/>
                <a:ea typeface="Inter"/>
                <a:cs typeface="Inter"/>
                <a:sym typeface="Inter"/>
              </a:endParaRPr>
            </a:p>
            <a:p>
              <a:pPr algn="l">
                <a:lnSpc>
                  <a:spcPts val="3509"/>
                </a:lnSpc>
              </a:pPr>
              <a:r>
                <a:rPr lang="en-US" sz="2699" dirty="0">
                  <a:solidFill>
                    <a:srgbClr val="000000"/>
                  </a:solidFill>
                  <a:latin typeface="Inter"/>
                  <a:ea typeface="Inter"/>
                  <a:cs typeface="Inter"/>
                  <a:sym typeface="Inter"/>
                </a:rPr>
                <a:t>A loop was required to read in all CSV files and to merge them together.</a:t>
              </a:r>
            </a:p>
          </p:txBody>
        </p:sp>
        <p:sp>
          <p:nvSpPr>
            <p:cNvPr id="7" name="TextBox 7"/>
            <p:cNvSpPr txBox="1"/>
            <p:nvPr/>
          </p:nvSpPr>
          <p:spPr>
            <a:xfrm>
              <a:off x="0" y="241300"/>
              <a:ext cx="9387377" cy="764540"/>
            </a:xfrm>
            <a:prstGeom prst="rect">
              <a:avLst/>
            </a:prstGeom>
          </p:spPr>
          <p:txBody>
            <a:bodyPr lIns="0" tIns="0" rIns="0" bIns="0" rtlCol="0" anchor="t">
              <a:spAutoFit/>
            </a:bodyPr>
            <a:lstStyle/>
            <a:p>
              <a:pPr algn="l">
                <a:lnSpc>
                  <a:spcPts val="4679"/>
                </a:lnSpc>
              </a:pPr>
              <a:r>
                <a:rPr lang="en-US" sz="3599" b="1">
                  <a:solidFill>
                    <a:srgbClr val="000000"/>
                  </a:solidFill>
                  <a:latin typeface="Barlow Semi-Bold"/>
                  <a:ea typeface="Barlow Semi-Bold"/>
                  <a:cs typeface="Barlow Semi-Bold"/>
                  <a:sym typeface="Barlow Semi-Bold"/>
                </a:rPr>
                <a:t>Challenges with data:</a:t>
              </a:r>
            </a:p>
          </p:txBody>
        </p:sp>
        <p:sp>
          <p:nvSpPr>
            <p:cNvPr id="8" name="AutoShape 8"/>
            <p:cNvSpPr/>
            <p:nvPr/>
          </p:nvSpPr>
          <p:spPr>
            <a:xfrm>
              <a:off x="0" y="12700"/>
              <a:ext cx="9871567"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9" name="Group 9"/>
          <p:cNvGrpSpPr/>
          <p:nvPr/>
        </p:nvGrpSpPr>
        <p:grpSpPr>
          <a:xfrm>
            <a:off x="9934727" y="2211636"/>
            <a:ext cx="7324573" cy="3630791"/>
            <a:chOff x="0" y="12700"/>
            <a:chExt cx="9766098" cy="4841054"/>
          </a:xfrm>
        </p:grpSpPr>
        <p:sp>
          <p:nvSpPr>
            <p:cNvPr id="10" name="TextBox 10"/>
            <p:cNvSpPr txBox="1"/>
            <p:nvPr/>
          </p:nvSpPr>
          <p:spPr>
            <a:xfrm>
              <a:off x="0" y="1304149"/>
              <a:ext cx="9287081" cy="3549605"/>
            </a:xfrm>
            <a:prstGeom prst="rect">
              <a:avLst/>
            </a:prstGeom>
          </p:spPr>
          <p:txBody>
            <a:bodyPr lIns="0" tIns="0" rIns="0" bIns="0" rtlCol="0" anchor="t">
              <a:spAutoFit/>
            </a:bodyPr>
            <a:lstStyle/>
            <a:p>
              <a:pPr algn="l">
                <a:lnSpc>
                  <a:spcPts val="3509"/>
                </a:lnSpc>
              </a:pPr>
              <a:r>
                <a:rPr lang="en-US" sz="2699" dirty="0">
                  <a:solidFill>
                    <a:srgbClr val="000000"/>
                  </a:solidFill>
                  <a:latin typeface="Inter"/>
                  <a:ea typeface="Inter"/>
                  <a:cs typeface="Inter"/>
                  <a:sym typeface="Inter"/>
                </a:rPr>
                <a:t>Improve pie plot by merging those with small percentages into an “other” section. </a:t>
              </a:r>
            </a:p>
            <a:p>
              <a:pPr algn="l">
                <a:lnSpc>
                  <a:spcPts val="3509"/>
                </a:lnSpc>
              </a:pPr>
              <a:endParaRPr lang="en-US" sz="2699" dirty="0">
                <a:solidFill>
                  <a:srgbClr val="000000"/>
                </a:solidFill>
                <a:latin typeface="Inter"/>
                <a:ea typeface="Inter"/>
                <a:cs typeface="Inter"/>
                <a:sym typeface="Inter"/>
              </a:endParaRPr>
            </a:p>
            <a:p>
              <a:pPr marL="0" lvl="0" indent="0" algn="l">
                <a:lnSpc>
                  <a:spcPts val="3509"/>
                </a:lnSpc>
                <a:spcBef>
                  <a:spcPct val="0"/>
                </a:spcBef>
              </a:pPr>
              <a:r>
                <a:rPr lang="en-US" sz="2699" dirty="0">
                  <a:solidFill>
                    <a:srgbClr val="000000"/>
                  </a:solidFill>
                  <a:latin typeface="Inter"/>
                  <a:ea typeface="Inter"/>
                  <a:cs typeface="Inter"/>
                  <a:sym typeface="Inter"/>
                </a:rPr>
                <a:t>Investigate the effect of “</a:t>
              </a:r>
              <a:r>
                <a:rPr lang="en-US" sz="2699" dirty="0" err="1">
                  <a:solidFill>
                    <a:srgbClr val="000000"/>
                  </a:solidFill>
                  <a:latin typeface="Inter"/>
                  <a:ea typeface="Inter"/>
                  <a:cs typeface="Inter"/>
                  <a:sym typeface="Inter"/>
                </a:rPr>
                <a:t>Bazball</a:t>
              </a:r>
              <a:r>
                <a:rPr lang="en-US" sz="2699" dirty="0">
                  <a:solidFill>
                    <a:srgbClr val="000000"/>
                  </a:solidFill>
                  <a:latin typeface="Inter"/>
                  <a:ea typeface="Inter"/>
                  <a:cs typeface="Inter"/>
                  <a:sym typeface="Inter"/>
                </a:rPr>
                <a:t>” further: look at the effect on bowling and the Australian team. </a:t>
              </a:r>
            </a:p>
          </p:txBody>
        </p:sp>
        <p:sp>
          <p:nvSpPr>
            <p:cNvPr id="11" name="TextBox 11"/>
            <p:cNvSpPr txBox="1"/>
            <p:nvPr/>
          </p:nvSpPr>
          <p:spPr>
            <a:xfrm>
              <a:off x="0" y="282504"/>
              <a:ext cx="9287081" cy="7645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Improvements</a:t>
              </a:r>
            </a:p>
          </p:txBody>
        </p:sp>
        <p:sp>
          <p:nvSpPr>
            <p:cNvPr id="12" name="AutoShape 12"/>
            <p:cNvSpPr/>
            <p:nvPr/>
          </p:nvSpPr>
          <p:spPr>
            <a:xfrm>
              <a:off x="0" y="12700"/>
              <a:ext cx="9766098" cy="0"/>
            </a:xfrm>
            <a:prstGeom prst="line">
              <a:avLst/>
            </a:prstGeom>
            <a:ln w="25400" cap="rnd">
              <a:solidFill>
                <a:srgbClr val="0072B2"/>
              </a:solidFill>
              <a:prstDash val="solid"/>
              <a:headEnd type="none" w="sm" len="sm"/>
              <a:tailEnd type="none" w="sm" len="sm"/>
            </a:ln>
          </p:spPr>
          <p:txBody>
            <a:bodyPr/>
            <a:lstStyle/>
            <a:p>
              <a:endParaRPr lang="en-US"/>
            </a:p>
          </p:txBody>
        </p:sp>
      </p:grpSp>
      <p:sp>
        <p:nvSpPr>
          <p:cNvPr id="13" name="Freeform 13"/>
          <p:cNvSpPr/>
          <p:nvPr/>
        </p:nvSpPr>
        <p:spPr>
          <a:xfrm>
            <a:off x="1028700" y="5762991"/>
            <a:ext cx="5301100" cy="2732951"/>
          </a:xfrm>
          <a:custGeom>
            <a:avLst/>
            <a:gdLst/>
            <a:ahLst/>
            <a:cxnLst/>
            <a:rect l="l" t="t" r="r" b="b"/>
            <a:pathLst>
              <a:path w="5301100" h="2732951">
                <a:moveTo>
                  <a:pt x="0" y="0"/>
                </a:moveTo>
                <a:lnTo>
                  <a:pt x="5301100" y="0"/>
                </a:lnTo>
                <a:lnTo>
                  <a:pt x="5301100" y="2732950"/>
                </a:lnTo>
                <a:lnTo>
                  <a:pt x="0" y="2732950"/>
                </a:lnTo>
                <a:lnTo>
                  <a:pt x="0" y="0"/>
                </a:lnTo>
                <a:close/>
              </a:path>
            </a:pathLst>
          </a:custGeom>
          <a:blipFill>
            <a:blip r:embed="rId3"/>
            <a:stretch>
              <a:fillRect/>
            </a:stretch>
          </a:blipFill>
        </p:spPr>
        <p:txBody>
          <a:bodyPr/>
          <a:lstStyle/>
          <a:p>
            <a:endParaRPr lang="en-US"/>
          </a:p>
        </p:txBody>
      </p:sp>
      <p:sp>
        <p:nvSpPr>
          <p:cNvPr id="14" name="TextBox 14"/>
          <p:cNvSpPr txBox="1"/>
          <p:nvPr/>
        </p:nvSpPr>
        <p:spPr>
          <a:xfrm>
            <a:off x="1107802" y="8857891"/>
            <a:ext cx="6855381" cy="880110"/>
          </a:xfrm>
          <a:prstGeom prst="rect">
            <a:avLst/>
          </a:prstGeom>
        </p:spPr>
        <p:txBody>
          <a:bodyPr lIns="0" tIns="0" rIns="0" bIns="0" rtlCol="0" anchor="t">
            <a:spAutoFit/>
          </a:bodyPr>
          <a:lstStyle/>
          <a:p>
            <a:pPr marL="0" lvl="0" indent="0" algn="l">
              <a:lnSpc>
                <a:spcPts val="3509"/>
              </a:lnSpc>
              <a:spcBef>
                <a:spcPct val="0"/>
              </a:spcBef>
            </a:pPr>
            <a:r>
              <a:rPr lang="en-US" sz="2699">
                <a:solidFill>
                  <a:srgbClr val="000000"/>
                </a:solidFill>
                <a:latin typeface="Inter"/>
                <a:ea typeface="Inter"/>
                <a:cs typeface="Inter"/>
                <a:sym typeface="Inter"/>
              </a:rPr>
              <a:t>The use of GIT. Branches weren’t needed, however accidently created one.  </a:t>
            </a:r>
          </a:p>
        </p:txBody>
      </p:sp>
      <p:grpSp>
        <p:nvGrpSpPr>
          <p:cNvPr id="15" name="Group 15"/>
          <p:cNvGrpSpPr/>
          <p:nvPr/>
        </p:nvGrpSpPr>
        <p:grpSpPr>
          <a:xfrm>
            <a:off x="9934727" y="6136704"/>
            <a:ext cx="7324573" cy="3601297"/>
            <a:chOff x="0" y="0"/>
            <a:chExt cx="9766098" cy="4801729"/>
          </a:xfrm>
        </p:grpSpPr>
        <p:sp>
          <p:nvSpPr>
            <p:cNvPr id="16" name="TextBox 16"/>
            <p:cNvSpPr txBox="1"/>
            <p:nvPr/>
          </p:nvSpPr>
          <p:spPr>
            <a:xfrm>
              <a:off x="0" y="1304149"/>
              <a:ext cx="9287081" cy="3497580"/>
            </a:xfrm>
            <a:prstGeom prst="rect">
              <a:avLst/>
            </a:prstGeom>
          </p:spPr>
          <p:txBody>
            <a:bodyPr lIns="0" tIns="0" rIns="0" bIns="0" rtlCol="0" anchor="t">
              <a:spAutoFit/>
            </a:bodyPr>
            <a:lstStyle/>
            <a:p>
              <a:pPr marL="0" lvl="0" indent="0" algn="l">
                <a:lnSpc>
                  <a:spcPts val="3509"/>
                </a:lnSpc>
                <a:spcBef>
                  <a:spcPct val="0"/>
                </a:spcBef>
              </a:pPr>
              <a:r>
                <a:rPr lang="en-US" sz="2699">
                  <a:solidFill>
                    <a:srgbClr val="000000"/>
                  </a:solidFill>
                  <a:latin typeface="Inter"/>
                  <a:ea typeface="Inter"/>
                  <a:cs typeface="Inter"/>
                  <a:sym typeface="Inter"/>
                </a:rPr>
                <a:t>BBC Sport (2025) England v India: First Test, day one - </a:t>
              </a:r>
              <a:r>
                <a:rPr lang="en-US" sz="2699" i="1">
                  <a:solidFill>
                    <a:srgbClr val="000000"/>
                  </a:solidFill>
                  <a:latin typeface="Inter Italics"/>
                  <a:ea typeface="Inter Italics"/>
                  <a:cs typeface="Inter Italics"/>
                  <a:sym typeface="Inter Italics"/>
                </a:rPr>
                <a:t>live </a:t>
              </a:r>
              <a:r>
                <a:rPr lang="en-US" sz="2699">
                  <a:solidFill>
                    <a:srgbClr val="000000"/>
                  </a:solidFill>
                  <a:latin typeface="Inter"/>
                  <a:ea typeface="Inter"/>
                  <a:cs typeface="Inter"/>
                  <a:sym typeface="Inter"/>
                </a:rPr>
                <a:t>[Photograph]. Available at: https://www.bbc.co.uk/sport/cricket/live/cz0xkxkx8g2t (Accessed: 15 January 2026).</a:t>
              </a:r>
            </a:p>
          </p:txBody>
        </p:sp>
        <p:sp>
          <p:nvSpPr>
            <p:cNvPr id="17" name="TextBox 17"/>
            <p:cNvSpPr txBox="1"/>
            <p:nvPr/>
          </p:nvSpPr>
          <p:spPr>
            <a:xfrm>
              <a:off x="0" y="282504"/>
              <a:ext cx="9287081" cy="7645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References</a:t>
              </a:r>
            </a:p>
          </p:txBody>
        </p:sp>
        <p:sp>
          <p:nvSpPr>
            <p:cNvPr id="18" name="AutoShape 18"/>
            <p:cNvSpPr/>
            <p:nvPr/>
          </p:nvSpPr>
          <p:spPr>
            <a:xfrm>
              <a:off x="0" y="12700"/>
              <a:ext cx="9766098" cy="0"/>
            </a:xfrm>
            <a:prstGeom prst="line">
              <a:avLst/>
            </a:prstGeom>
            <a:ln w="25400" cap="rnd">
              <a:solidFill>
                <a:srgbClr val="0072B2"/>
              </a:solidFill>
              <a:prstDash val="solid"/>
              <a:headEnd type="none" w="sm" len="sm"/>
              <a:tailEnd type="none" w="sm" len="sm"/>
            </a:ln>
          </p:spPr>
          <p:txBody>
            <a:bodyPr/>
            <a:lstStyle/>
            <a:p>
              <a:endParaRPr 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9144000" cy="10198171"/>
            <a:chOff x="0" y="0"/>
            <a:chExt cx="2408296" cy="2685938"/>
          </a:xfrm>
        </p:grpSpPr>
        <p:sp>
          <p:nvSpPr>
            <p:cNvPr id="3" name="Freeform 3"/>
            <p:cNvSpPr/>
            <p:nvPr/>
          </p:nvSpPr>
          <p:spPr>
            <a:xfrm>
              <a:off x="0" y="0"/>
              <a:ext cx="2408296" cy="2685938"/>
            </a:xfrm>
            <a:custGeom>
              <a:avLst/>
              <a:gdLst/>
              <a:ahLst/>
              <a:cxnLst/>
              <a:rect l="l" t="t" r="r" b="b"/>
              <a:pathLst>
                <a:path w="2408296" h="2685938">
                  <a:moveTo>
                    <a:pt x="0" y="0"/>
                  </a:moveTo>
                  <a:lnTo>
                    <a:pt x="2408296" y="0"/>
                  </a:lnTo>
                  <a:lnTo>
                    <a:pt x="2408296" y="2685938"/>
                  </a:lnTo>
                  <a:lnTo>
                    <a:pt x="0" y="2685938"/>
                  </a:lnTo>
                  <a:close/>
                </a:path>
              </a:pathLst>
            </a:custGeom>
            <a:solidFill>
              <a:srgbClr val="7DA8D0"/>
            </a:solidFill>
          </p:spPr>
          <p:txBody>
            <a:bodyPr/>
            <a:lstStyle/>
            <a:p>
              <a:endParaRPr lang="en-US"/>
            </a:p>
          </p:txBody>
        </p:sp>
        <p:sp>
          <p:nvSpPr>
            <p:cNvPr id="4" name="TextBox 4"/>
            <p:cNvSpPr txBox="1"/>
            <p:nvPr/>
          </p:nvSpPr>
          <p:spPr>
            <a:xfrm>
              <a:off x="0" y="-28575"/>
              <a:ext cx="2408296" cy="2714513"/>
            </a:xfrm>
            <a:prstGeom prst="rect">
              <a:avLst/>
            </a:prstGeom>
          </p:spPr>
          <p:txBody>
            <a:bodyPr lIns="50800" tIns="50800" rIns="50800" bIns="50800" rtlCol="0" anchor="ctr"/>
            <a:lstStyle/>
            <a:p>
              <a:pPr algn="ctr">
                <a:lnSpc>
                  <a:spcPts val="2730"/>
                </a:lnSpc>
              </a:pPr>
              <a:endParaRPr/>
            </a:p>
          </p:txBody>
        </p:sp>
      </p:grpSp>
      <p:grpSp>
        <p:nvGrpSpPr>
          <p:cNvPr id="5" name="Group 5"/>
          <p:cNvGrpSpPr/>
          <p:nvPr/>
        </p:nvGrpSpPr>
        <p:grpSpPr>
          <a:xfrm>
            <a:off x="149299" y="4755035"/>
            <a:ext cx="8845402" cy="5230333"/>
            <a:chOff x="0" y="0"/>
            <a:chExt cx="2329653" cy="1377536"/>
          </a:xfrm>
        </p:grpSpPr>
        <p:sp>
          <p:nvSpPr>
            <p:cNvPr id="6" name="Freeform 6"/>
            <p:cNvSpPr/>
            <p:nvPr/>
          </p:nvSpPr>
          <p:spPr>
            <a:xfrm>
              <a:off x="0" y="0"/>
              <a:ext cx="2329653" cy="1377536"/>
            </a:xfrm>
            <a:custGeom>
              <a:avLst/>
              <a:gdLst/>
              <a:ahLst/>
              <a:cxnLst/>
              <a:rect l="l" t="t" r="r" b="b"/>
              <a:pathLst>
                <a:path w="2329653" h="1377536">
                  <a:moveTo>
                    <a:pt x="0" y="0"/>
                  </a:moveTo>
                  <a:lnTo>
                    <a:pt x="2329653" y="0"/>
                  </a:lnTo>
                  <a:lnTo>
                    <a:pt x="2329653" y="1377536"/>
                  </a:lnTo>
                  <a:lnTo>
                    <a:pt x="0" y="1377536"/>
                  </a:lnTo>
                  <a:close/>
                </a:path>
              </a:pathLst>
            </a:custGeom>
            <a:solidFill>
              <a:srgbClr val="FFFFFF"/>
            </a:solidFill>
          </p:spPr>
          <p:txBody>
            <a:bodyPr/>
            <a:lstStyle/>
            <a:p>
              <a:endParaRPr lang="en-US"/>
            </a:p>
          </p:txBody>
        </p:sp>
        <p:sp>
          <p:nvSpPr>
            <p:cNvPr id="7" name="TextBox 7"/>
            <p:cNvSpPr txBox="1"/>
            <p:nvPr/>
          </p:nvSpPr>
          <p:spPr>
            <a:xfrm>
              <a:off x="0" y="-28575"/>
              <a:ext cx="2329653" cy="1406111"/>
            </a:xfrm>
            <a:prstGeom prst="rect">
              <a:avLst/>
            </a:prstGeom>
          </p:spPr>
          <p:txBody>
            <a:bodyPr lIns="50800" tIns="50800" rIns="50800" bIns="50800" rtlCol="0" anchor="ctr"/>
            <a:lstStyle/>
            <a:p>
              <a:pPr algn="ctr">
                <a:lnSpc>
                  <a:spcPts val="2730"/>
                </a:lnSpc>
              </a:pPr>
              <a:endParaRPr/>
            </a:p>
          </p:txBody>
        </p:sp>
      </p:grpSp>
      <p:sp>
        <p:nvSpPr>
          <p:cNvPr id="8" name="Freeform 8"/>
          <p:cNvSpPr/>
          <p:nvPr/>
        </p:nvSpPr>
        <p:spPr>
          <a:xfrm>
            <a:off x="370938" y="5007104"/>
            <a:ext cx="8402124" cy="4726194"/>
          </a:xfrm>
          <a:custGeom>
            <a:avLst/>
            <a:gdLst/>
            <a:ahLst/>
            <a:cxnLst/>
            <a:rect l="l" t="t" r="r" b="b"/>
            <a:pathLst>
              <a:path w="8402124" h="4726194">
                <a:moveTo>
                  <a:pt x="0" y="0"/>
                </a:moveTo>
                <a:lnTo>
                  <a:pt x="8402124" y="0"/>
                </a:lnTo>
                <a:lnTo>
                  <a:pt x="8402124" y="4726194"/>
                </a:lnTo>
                <a:lnTo>
                  <a:pt x="0" y="4726194"/>
                </a:lnTo>
                <a:lnTo>
                  <a:pt x="0" y="0"/>
                </a:lnTo>
                <a:close/>
              </a:path>
            </a:pathLst>
          </a:custGeom>
          <a:blipFill>
            <a:blip r:embed="rId3"/>
            <a:stretch>
              <a:fillRect/>
            </a:stretch>
          </a:blipFill>
        </p:spPr>
        <p:txBody>
          <a:bodyPr/>
          <a:lstStyle/>
          <a:p>
            <a:endParaRPr lang="en-US"/>
          </a:p>
        </p:txBody>
      </p:sp>
      <p:grpSp>
        <p:nvGrpSpPr>
          <p:cNvPr id="9" name="Group 9"/>
          <p:cNvGrpSpPr/>
          <p:nvPr/>
        </p:nvGrpSpPr>
        <p:grpSpPr>
          <a:xfrm>
            <a:off x="511377" y="359143"/>
            <a:ext cx="8261685" cy="4108857"/>
            <a:chOff x="0" y="0"/>
            <a:chExt cx="2175917" cy="1082168"/>
          </a:xfrm>
        </p:grpSpPr>
        <p:sp>
          <p:nvSpPr>
            <p:cNvPr id="10" name="Freeform 10"/>
            <p:cNvSpPr/>
            <p:nvPr/>
          </p:nvSpPr>
          <p:spPr>
            <a:xfrm>
              <a:off x="0" y="0"/>
              <a:ext cx="2175917" cy="1082168"/>
            </a:xfrm>
            <a:custGeom>
              <a:avLst/>
              <a:gdLst/>
              <a:ahLst/>
              <a:cxnLst/>
              <a:rect l="l" t="t" r="r" b="b"/>
              <a:pathLst>
                <a:path w="2175917" h="1082168">
                  <a:moveTo>
                    <a:pt x="2175917" y="541084"/>
                  </a:moveTo>
                  <a:lnTo>
                    <a:pt x="1769517" y="0"/>
                  </a:lnTo>
                  <a:lnTo>
                    <a:pt x="1769517" y="203200"/>
                  </a:lnTo>
                  <a:lnTo>
                    <a:pt x="0" y="203200"/>
                  </a:lnTo>
                  <a:lnTo>
                    <a:pt x="0" y="878968"/>
                  </a:lnTo>
                  <a:lnTo>
                    <a:pt x="1769517" y="878968"/>
                  </a:lnTo>
                  <a:lnTo>
                    <a:pt x="1769517" y="1082168"/>
                  </a:lnTo>
                  <a:lnTo>
                    <a:pt x="2175917" y="541084"/>
                  </a:lnTo>
                  <a:close/>
                </a:path>
              </a:pathLst>
            </a:custGeom>
            <a:solidFill>
              <a:srgbClr val="FFFFFF"/>
            </a:solidFill>
          </p:spPr>
          <p:txBody>
            <a:bodyPr/>
            <a:lstStyle/>
            <a:p>
              <a:endParaRPr lang="en-US"/>
            </a:p>
          </p:txBody>
        </p:sp>
        <p:sp>
          <p:nvSpPr>
            <p:cNvPr id="11" name="TextBox 11"/>
            <p:cNvSpPr txBox="1"/>
            <p:nvPr/>
          </p:nvSpPr>
          <p:spPr>
            <a:xfrm>
              <a:off x="0" y="174625"/>
              <a:ext cx="2074317" cy="704343"/>
            </a:xfrm>
            <a:prstGeom prst="rect">
              <a:avLst/>
            </a:prstGeom>
          </p:spPr>
          <p:txBody>
            <a:bodyPr lIns="50800" tIns="50800" rIns="50800" bIns="50800" rtlCol="0" anchor="ctr"/>
            <a:lstStyle/>
            <a:p>
              <a:pPr algn="ctr">
                <a:lnSpc>
                  <a:spcPts val="2730"/>
                </a:lnSpc>
              </a:pPr>
              <a:endParaRPr/>
            </a:p>
          </p:txBody>
        </p:sp>
      </p:grpSp>
      <p:grpSp>
        <p:nvGrpSpPr>
          <p:cNvPr id="12" name="Group 12"/>
          <p:cNvGrpSpPr/>
          <p:nvPr/>
        </p:nvGrpSpPr>
        <p:grpSpPr>
          <a:xfrm>
            <a:off x="10602828" y="1028700"/>
            <a:ext cx="6656472" cy="1848697"/>
            <a:chOff x="0" y="0"/>
            <a:chExt cx="8875296" cy="2464929"/>
          </a:xfrm>
        </p:grpSpPr>
        <p:sp>
          <p:nvSpPr>
            <p:cNvPr id="13" name="TextBox 13"/>
            <p:cNvSpPr txBox="1"/>
            <p:nvPr/>
          </p:nvSpPr>
          <p:spPr>
            <a:xfrm>
              <a:off x="0" y="1304149"/>
              <a:ext cx="8439972" cy="1160780"/>
            </a:xfrm>
            <a:prstGeom prst="rect">
              <a:avLst/>
            </a:prstGeom>
          </p:spPr>
          <p:txBody>
            <a:bodyPr lIns="0" tIns="0" rIns="0" bIns="0" rtlCol="0" anchor="t">
              <a:spAutoFit/>
            </a:bodyPr>
            <a:lstStyle/>
            <a:p>
              <a:pPr algn="l">
                <a:lnSpc>
                  <a:spcPts val="3509"/>
                </a:lnSpc>
              </a:pPr>
              <a:r>
                <a:rPr lang="en-US" sz="2699">
                  <a:solidFill>
                    <a:srgbClr val="000000"/>
                  </a:solidFill>
                  <a:latin typeface="Inter"/>
                  <a:ea typeface="Inter"/>
                  <a:cs typeface="Inter"/>
                  <a:sym typeface="Inter"/>
                </a:rPr>
                <a:t>Over 140 year rivalry between the two countries.</a:t>
              </a:r>
            </a:p>
          </p:txBody>
        </p:sp>
        <p:sp>
          <p:nvSpPr>
            <p:cNvPr id="14" name="TextBox 14"/>
            <p:cNvSpPr txBox="1"/>
            <p:nvPr/>
          </p:nvSpPr>
          <p:spPr>
            <a:xfrm>
              <a:off x="0" y="241300"/>
              <a:ext cx="8439972" cy="764540"/>
            </a:xfrm>
            <a:prstGeom prst="rect">
              <a:avLst/>
            </a:prstGeom>
          </p:spPr>
          <p:txBody>
            <a:bodyPr lIns="0" tIns="0" rIns="0" bIns="0" rtlCol="0" anchor="t">
              <a:spAutoFit/>
            </a:bodyPr>
            <a:lstStyle/>
            <a:p>
              <a:pPr algn="l">
                <a:lnSpc>
                  <a:spcPts val="4679"/>
                </a:lnSpc>
              </a:pPr>
              <a:r>
                <a:rPr lang="en-US" sz="3599" b="1">
                  <a:solidFill>
                    <a:srgbClr val="000000"/>
                  </a:solidFill>
                  <a:latin typeface="Barlow Semi-Bold"/>
                  <a:ea typeface="Barlow Semi-Bold"/>
                  <a:cs typeface="Barlow Semi-Bold"/>
                  <a:sym typeface="Barlow Semi-Bold"/>
                </a:rPr>
                <a:t>Australia vs England </a:t>
              </a:r>
            </a:p>
          </p:txBody>
        </p:sp>
        <p:sp>
          <p:nvSpPr>
            <p:cNvPr id="15" name="AutoShape 15"/>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16" name="Group 16"/>
          <p:cNvGrpSpPr/>
          <p:nvPr/>
        </p:nvGrpSpPr>
        <p:grpSpPr>
          <a:xfrm>
            <a:off x="10602828" y="4014364"/>
            <a:ext cx="6656472" cy="1820122"/>
            <a:chOff x="0" y="0"/>
            <a:chExt cx="8875296" cy="2426829"/>
          </a:xfrm>
        </p:grpSpPr>
        <p:sp>
          <p:nvSpPr>
            <p:cNvPr id="17" name="TextBox 17"/>
            <p:cNvSpPr txBox="1"/>
            <p:nvPr/>
          </p:nvSpPr>
          <p:spPr>
            <a:xfrm>
              <a:off x="29990" y="1266049"/>
              <a:ext cx="8409983" cy="1160780"/>
            </a:xfrm>
            <a:prstGeom prst="rect">
              <a:avLst/>
            </a:prstGeom>
          </p:spPr>
          <p:txBody>
            <a:bodyPr lIns="0" tIns="0" rIns="0" bIns="0" rtlCol="0" anchor="t">
              <a:spAutoFit/>
            </a:bodyPr>
            <a:lstStyle/>
            <a:p>
              <a:pPr marL="0" lvl="0" indent="0" algn="l">
                <a:lnSpc>
                  <a:spcPts val="3509"/>
                </a:lnSpc>
                <a:spcBef>
                  <a:spcPct val="0"/>
                </a:spcBef>
              </a:pPr>
              <a:r>
                <a:rPr lang="en-US" sz="2699">
                  <a:solidFill>
                    <a:srgbClr val="000000"/>
                  </a:solidFill>
                  <a:latin typeface="Inter"/>
                  <a:ea typeface="Inter"/>
                  <a:cs typeface="Inter"/>
                  <a:sym typeface="Inter"/>
                </a:rPr>
                <a:t>Each test takes roughly five days with four innings.</a:t>
              </a:r>
            </a:p>
          </p:txBody>
        </p:sp>
        <p:sp>
          <p:nvSpPr>
            <p:cNvPr id="18" name="TextBox 18"/>
            <p:cNvSpPr txBox="1"/>
            <p:nvPr/>
          </p:nvSpPr>
          <p:spPr>
            <a:xfrm>
              <a:off x="29990" y="241300"/>
              <a:ext cx="8409983" cy="7645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Five Match Test Series </a:t>
              </a:r>
            </a:p>
          </p:txBody>
        </p:sp>
        <p:sp>
          <p:nvSpPr>
            <p:cNvPr id="19" name="AutoShape 19"/>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20" name="Group 20"/>
          <p:cNvGrpSpPr/>
          <p:nvPr/>
        </p:nvGrpSpPr>
        <p:grpSpPr>
          <a:xfrm>
            <a:off x="10602828" y="6971453"/>
            <a:ext cx="6656472" cy="2001097"/>
            <a:chOff x="0" y="0"/>
            <a:chExt cx="8875296" cy="2668129"/>
          </a:xfrm>
        </p:grpSpPr>
        <p:sp>
          <p:nvSpPr>
            <p:cNvPr id="21" name="TextBox 21"/>
            <p:cNvSpPr txBox="1"/>
            <p:nvPr/>
          </p:nvSpPr>
          <p:spPr>
            <a:xfrm>
              <a:off x="0" y="2091549"/>
              <a:ext cx="8439972" cy="576580"/>
            </a:xfrm>
            <a:prstGeom prst="rect">
              <a:avLst/>
            </a:prstGeom>
          </p:spPr>
          <p:txBody>
            <a:bodyPr lIns="0" tIns="0" rIns="0" bIns="0" rtlCol="0" anchor="t">
              <a:spAutoFit/>
            </a:bodyPr>
            <a:lstStyle/>
            <a:p>
              <a:pPr marL="0" lvl="0" indent="0" algn="l">
                <a:lnSpc>
                  <a:spcPts val="3509"/>
                </a:lnSpc>
                <a:spcBef>
                  <a:spcPct val="0"/>
                </a:spcBef>
              </a:pPr>
              <a:r>
                <a:rPr lang="en-US" sz="2699">
                  <a:solidFill>
                    <a:srgbClr val="000000"/>
                  </a:solidFill>
                  <a:latin typeface="Inter"/>
                  <a:ea typeface="Inter"/>
                  <a:cs typeface="Inter"/>
                  <a:sym typeface="Inter"/>
                </a:rPr>
                <a:t>Alternates different host country.</a:t>
              </a:r>
            </a:p>
          </p:txBody>
        </p:sp>
        <p:sp>
          <p:nvSpPr>
            <p:cNvPr id="22" name="TextBox 22"/>
            <p:cNvSpPr txBox="1"/>
            <p:nvPr/>
          </p:nvSpPr>
          <p:spPr>
            <a:xfrm>
              <a:off x="0" y="282504"/>
              <a:ext cx="8439972" cy="15519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Takes Place Roughly Every 2 Year </a:t>
              </a:r>
            </a:p>
          </p:txBody>
        </p:sp>
        <p:sp>
          <p:nvSpPr>
            <p:cNvPr id="23" name="AutoShape 23"/>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24" name="Group 24"/>
          <p:cNvGrpSpPr/>
          <p:nvPr/>
        </p:nvGrpSpPr>
        <p:grpSpPr>
          <a:xfrm>
            <a:off x="854932" y="1028700"/>
            <a:ext cx="6924365" cy="3453183"/>
            <a:chOff x="0" y="0"/>
            <a:chExt cx="9232486" cy="4604244"/>
          </a:xfrm>
        </p:grpSpPr>
        <p:sp>
          <p:nvSpPr>
            <p:cNvPr id="25" name="TextBox 25"/>
            <p:cNvSpPr txBox="1"/>
            <p:nvPr/>
          </p:nvSpPr>
          <p:spPr>
            <a:xfrm>
              <a:off x="0" y="66675"/>
              <a:ext cx="9232486" cy="3438525"/>
            </a:xfrm>
            <a:prstGeom prst="rect">
              <a:avLst/>
            </a:prstGeom>
          </p:spPr>
          <p:txBody>
            <a:bodyPr lIns="0" tIns="0" rIns="0" bIns="0" rtlCol="0" anchor="t">
              <a:spAutoFit/>
            </a:bodyPr>
            <a:lstStyle/>
            <a:p>
              <a:pPr marL="0" lvl="0" indent="0" algn="ctr">
                <a:lnSpc>
                  <a:spcPts val="9900"/>
                </a:lnSpc>
              </a:pPr>
              <a:r>
                <a:rPr lang="en-US" sz="9000" b="1">
                  <a:solidFill>
                    <a:srgbClr val="000000"/>
                  </a:solidFill>
                  <a:latin typeface="Barlow Bold"/>
                  <a:ea typeface="Barlow Bold"/>
                  <a:cs typeface="Barlow Bold"/>
                  <a:sym typeface="Barlow Bold"/>
                </a:rPr>
                <a:t>What Are The Ashes?</a:t>
              </a:r>
            </a:p>
          </p:txBody>
        </p:sp>
        <p:sp>
          <p:nvSpPr>
            <p:cNvPr id="26" name="TextBox 26"/>
            <p:cNvSpPr txBox="1"/>
            <p:nvPr/>
          </p:nvSpPr>
          <p:spPr>
            <a:xfrm>
              <a:off x="0" y="3863411"/>
              <a:ext cx="9232486" cy="740833"/>
            </a:xfrm>
            <a:prstGeom prst="rect">
              <a:avLst/>
            </a:prstGeom>
          </p:spPr>
          <p:txBody>
            <a:bodyPr lIns="0" tIns="0" rIns="0" bIns="0" rtlCol="0" anchor="t">
              <a:spAutoFit/>
            </a:bodyPr>
            <a:lstStyle/>
            <a:p>
              <a:pPr marL="0" lvl="0" indent="0" algn="ctr">
                <a:lnSpc>
                  <a:spcPts val="4550"/>
                </a:lnSpc>
                <a:spcBef>
                  <a:spcPct val="0"/>
                </a:spcBef>
              </a:pPr>
              <a:endParaRPr/>
            </a:p>
          </p:txBody>
        </p:sp>
      </p:grpSp>
      <p:sp>
        <p:nvSpPr>
          <p:cNvPr id="27" name="TextBox 27"/>
          <p:cNvSpPr txBox="1"/>
          <p:nvPr/>
        </p:nvSpPr>
        <p:spPr>
          <a:xfrm>
            <a:off x="370938" y="9791058"/>
            <a:ext cx="6329979" cy="194310"/>
          </a:xfrm>
          <a:prstGeom prst="rect">
            <a:avLst/>
          </a:prstGeom>
        </p:spPr>
        <p:txBody>
          <a:bodyPr lIns="0" tIns="0" rIns="0" bIns="0" rtlCol="0" anchor="t">
            <a:spAutoFit/>
          </a:bodyPr>
          <a:lstStyle/>
          <a:p>
            <a:pPr marL="0" lvl="0" indent="0" algn="l">
              <a:lnSpc>
                <a:spcPts val="1560"/>
              </a:lnSpc>
              <a:spcBef>
                <a:spcPct val="0"/>
              </a:spcBef>
            </a:pPr>
            <a:r>
              <a:rPr lang="en-US" sz="1200">
                <a:solidFill>
                  <a:srgbClr val="000000"/>
                </a:solidFill>
                <a:latin typeface="Inter"/>
                <a:ea typeface="Inter"/>
                <a:cs typeface="Inter"/>
                <a:sym typeface="Inter"/>
              </a:rPr>
              <a:t>Figure 1. England men’s cricket team (BBC Sport, 2025)</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4237859" cy="10287000"/>
            <a:chOff x="0" y="0"/>
            <a:chExt cx="5650478" cy="13716000"/>
          </a:xfrm>
        </p:grpSpPr>
        <p:pic>
          <p:nvPicPr>
            <p:cNvPr id="3" name="Picture 3"/>
            <p:cNvPicPr>
              <a:picLocks noChangeAspect="1"/>
            </p:cNvPicPr>
            <p:nvPr/>
          </p:nvPicPr>
          <p:blipFill>
            <a:blip r:embed="rId3"/>
            <a:srcRect l="22535" r="22535"/>
            <a:stretch>
              <a:fillRect/>
            </a:stretch>
          </p:blipFill>
          <p:spPr>
            <a:xfrm>
              <a:off x="0" y="0"/>
              <a:ext cx="5650478" cy="13716000"/>
            </a:xfrm>
            <a:prstGeom prst="rect">
              <a:avLst/>
            </a:prstGeom>
          </p:spPr>
        </p:pic>
      </p:grpSp>
      <p:grpSp>
        <p:nvGrpSpPr>
          <p:cNvPr id="4" name="Group 4"/>
          <p:cNvGrpSpPr/>
          <p:nvPr/>
        </p:nvGrpSpPr>
        <p:grpSpPr>
          <a:xfrm>
            <a:off x="10602828" y="1028700"/>
            <a:ext cx="6656472" cy="1848697"/>
            <a:chOff x="0" y="0"/>
            <a:chExt cx="8875296" cy="2464929"/>
          </a:xfrm>
        </p:grpSpPr>
        <p:sp>
          <p:nvSpPr>
            <p:cNvPr id="5" name="TextBox 5"/>
            <p:cNvSpPr txBox="1"/>
            <p:nvPr/>
          </p:nvSpPr>
          <p:spPr>
            <a:xfrm>
              <a:off x="0" y="1304149"/>
              <a:ext cx="8439972" cy="1160780"/>
            </a:xfrm>
            <a:prstGeom prst="rect">
              <a:avLst/>
            </a:prstGeom>
          </p:spPr>
          <p:txBody>
            <a:bodyPr lIns="0" tIns="0" rIns="0" bIns="0" rtlCol="0" anchor="t">
              <a:spAutoFit/>
            </a:bodyPr>
            <a:lstStyle/>
            <a:p>
              <a:pPr algn="l">
                <a:lnSpc>
                  <a:spcPts val="3509"/>
                </a:lnSpc>
              </a:pPr>
              <a:r>
                <a:rPr lang="en-US" sz="2699">
                  <a:solidFill>
                    <a:srgbClr val="000000"/>
                  </a:solidFill>
                  <a:latin typeface="Inter"/>
                  <a:ea typeface="Inter"/>
                  <a:cs typeface="Inter"/>
                  <a:sym typeface="Inter"/>
                </a:rPr>
                <a:t>Provides ball by ball data of each Ashes test match.  </a:t>
              </a:r>
            </a:p>
          </p:txBody>
        </p:sp>
        <p:sp>
          <p:nvSpPr>
            <p:cNvPr id="6" name="TextBox 6"/>
            <p:cNvSpPr txBox="1"/>
            <p:nvPr/>
          </p:nvSpPr>
          <p:spPr>
            <a:xfrm>
              <a:off x="0" y="241300"/>
              <a:ext cx="8439972" cy="764540"/>
            </a:xfrm>
            <a:prstGeom prst="rect">
              <a:avLst/>
            </a:prstGeom>
          </p:spPr>
          <p:txBody>
            <a:bodyPr lIns="0" tIns="0" rIns="0" bIns="0" rtlCol="0" anchor="t">
              <a:spAutoFit/>
            </a:bodyPr>
            <a:lstStyle/>
            <a:p>
              <a:pPr algn="l">
                <a:lnSpc>
                  <a:spcPts val="4679"/>
                </a:lnSpc>
              </a:pPr>
              <a:r>
                <a:rPr lang="en-US" sz="3599" b="1">
                  <a:solidFill>
                    <a:srgbClr val="000000"/>
                  </a:solidFill>
                  <a:latin typeface="Barlow Semi-Bold"/>
                  <a:ea typeface="Barlow Semi-Bold"/>
                  <a:cs typeface="Barlow Semi-Bold"/>
                  <a:sym typeface="Barlow Semi-Bold"/>
                </a:rPr>
                <a:t>Data taken from Cricsheet</a:t>
              </a:r>
            </a:p>
          </p:txBody>
        </p:sp>
        <p:sp>
          <p:nvSpPr>
            <p:cNvPr id="7" name="AutoShape 7"/>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8" name="Group 8"/>
          <p:cNvGrpSpPr/>
          <p:nvPr/>
        </p:nvGrpSpPr>
        <p:grpSpPr>
          <a:xfrm>
            <a:off x="10602828" y="4014364"/>
            <a:ext cx="6656472" cy="2258272"/>
            <a:chOff x="0" y="0"/>
            <a:chExt cx="8875296" cy="3011029"/>
          </a:xfrm>
        </p:grpSpPr>
        <p:sp>
          <p:nvSpPr>
            <p:cNvPr id="9" name="TextBox 9"/>
            <p:cNvSpPr txBox="1"/>
            <p:nvPr/>
          </p:nvSpPr>
          <p:spPr>
            <a:xfrm>
              <a:off x="29990" y="1266049"/>
              <a:ext cx="8409983" cy="1744980"/>
            </a:xfrm>
            <a:prstGeom prst="rect">
              <a:avLst/>
            </a:prstGeom>
          </p:spPr>
          <p:txBody>
            <a:bodyPr lIns="0" tIns="0" rIns="0" bIns="0" rtlCol="0" anchor="t">
              <a:spAutoFit/>
            </a:bodyPr>
            <a:lstStyle/>
            <a:p>
              <a:pPr marL="0" lvl="0" indent="0" algn="l">
                <a:lnSpc>
                  <a:spcPts val="3509"/>
                </a:lnSpc>
                <a:spcBef>
                  <a:spcPct val="0"/>
                </a:spcBef>
              </a:pPr>
              <a:r>
                <a:rPr lang="en-US" sz="2699">
                  <a:solidFill>
                    <a:srgbClr val="000000"/>
                  </a:solidFill>
                  <a:latin typeface="Inter"/>
                  <a:ea typeface="Inter"/>
                  <a:cs typeface="Inter"/>
                  <a:sym typeface="Inter"/>
                </a:rPr>
                <a:t>Matches from 2002/03 series to 2025/26 series taken and complied into a large dataframe.</a:t>
              </a:r>
            </a:p>
          </p:txBody>
        </p:sp>
        <p:sp>
          <p:nvSpPr>
            <p:cNvPr id="10" name="TextBox 10"/>
            <p:cNvSpPr txBox="1"/>
            <p:nvPr/>
          </p:nvSpPr>
          <p:spPr>
            <a:xfrm>
              <a:off x="29990" y="241300"/>
              <a:ext cx="8409983" cy="7645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Large dataset</a:t>
              </a:r>
            </a:p>
          </p:txBody>
        </p:sp>
        <p:sp>
          <p:nvSpPr>
            <p:cNvPr id="11" name="AutoShape 11"/>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12" name="Group 12"/>
          <p:cNvGrpSpPr/>
          <p:nvPr/>
        </p:nvGrpSpPr>
        <p:grpSpPr>
          <a:xfrm>
            <a:off x="10602828" y="6971453"/>
            <a:ext cx="6656472" cy="2286847"/>
            <a:chOff x="0" y="0"/>
            <a:chExt cx="8875296" cy="3049129"/>
          </a:xfrm>
        </p:grpSpPr>
        <p:sp>
          <p:nvSpPr>
            <p:cNvPr id="13" name="TextBox 13"/>
            <p:cNvSpPr txBox="1"/>
            <p:nvPr/>
          </p:nvSpPr>
          <p:spPr>
            <a:xfrm>
              <a:off x="0" y="1304149"/>
              <a:ext cx="8439972" cy="1744980"/>
            </a:xfrm>
            <a:prstGeom prst="rect">
              <a:avLst/>
            </a:prstGeom>
          </p:spPr>
          <p:txBody>
            <a:bodyPr lIns="0" tIns="0" rIns="0" bIns="0" rtlCol="0" anchor="t">
              <a:spAutoFit/>
            </a:bodyPr>
            <a:lstStyle/>
            <a:p>
              <a:pPr marL="0" lvl="0" indent="0" algn="l">
                <a:lnSpc>
                  <a:spcPts val="3509"/>
                </a:lnSpc>
                <a:spcBef>
                  <a:spcPct val="0"/>
                </a:spcBef>
              </a:pPr>
              <a:r>
                <a:rPr lang="en-US" sz="2699">
                  <a:solidFill>
                    <a:srgbClr val="000000"/>
                  </a:solidFill>
                  <a:latin typeface="Inter"/>
                  <a:ea typeface="Inter"/>
                  <a:cs typeface="Inter"/>
                  <a:sym typeface="Inter"/>
                </a:rPr>
                <a:t>Excludes first 3 matches of 2002/03 series and last 3 matches of 2005 series since they are not available.</a:t>
              </a:r>
            </a:p>
          </p:txBody>
        </p:sp>
        <p:sp>
          <p:nvSpPr>
            <p:cNvPr id="14" name="TextBox 14"/>
            <p:cNvSpPr txBox="1"/>
            <p:nvPr/>
          </p:nvSpPr>
          <p:spPr>
            <a:xfrm>
              <a:off x="0" y="282504"/>
              <a:ext cx="8439972" cy="7645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Missing matches</a:t>
              </a:r>
            </a:p>
          </p:txBody>
        </p:sp>
        <p:sp>
          <p:nvSpPr>
            <p:cNvPr id="15" name="AutoShape 15"/>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sp>
        <p:nvSpPr>
          <p:cNvPr id="16" name="AutoShape 16"/>
          <p:cNvSpPr/>
          <p:nvPr/>
        </p:nvSpPr>
        <p:spPr>
          <a:xfrm>
            <a:off x="4078602" y="0"/>
            <a:ext cx="5974344" cy="10287000"/>
          </a:xfrm>
          <a:prstGeom prst="rect">
            <a:avLst/>
          </a:prstGeom>
          <a:solidFill>
            <a:srgbClr val="7DA8D0"/>
          </a:solidFill>
        </p:spPr>
        <p:txBody>
          <a:bodyPr/>
          <a:lstStyle/>
          <a:p>
            <a:endParaRPr lang="en-US"/>
          </a:p>
        </p:txBody>
      </p:sp>
      <p:grpSp>
        <p:nvGrpSpPr>
          <p:cNvPr id="17" name="Group 17"/>
          <p:cNvGrpSpPr/>
          <p:nvPr/>
        </p:nvGrpSpPr>
        <p:grpSpPr>
          <a:xfrm>
            <a:off x="4525146" y="2626573"/>
            <a:ext cx="5081255" cy="5033854"/>
            <a:chOff x="0" y="0"/>
            <a:chExt cx="1092359" cy="1082168"/>
          </a:xfrm>
        </p:grpSpPr>
        <p:sp>
          <p:nvSpPr>
            <p:cNvPr id="18" name="Freeform 18"/>
            <p:cNvSpPr/>
            <p:nvPr/>
          </p:nvSpPr>
          <p:spPr>
            <a:xfrm>
              <a:off x="0" y="0"/>
              <a:ext cx="1092359" cy="1082168"/>
            </a:xfrm>
            <a:custGeom>
              <a:avLst/>
              <a:gdLst/>
              <a:ahLst/>
              <a:cxnLst/>
              <a:rect l="l" t="t" r="r" b="b"/>
              <a:pathLst>
                <a:path w="1092359" h="1082168">
                  <a:moveTo>
                    <a:pt x="1092359" y="541084"/>
                  </a:moveTo>
                  <a:lnTo>
                    <a:pt x="685959" y="0"/>
                  </a:lnTo>
                  <a:lnTo>
                    <a:pt x="685959" y="203200"/>
                  </a:lnTo>
                  <a:lnTo>
                    <a:pt x="0" y="203200"/>
                  </a:lnTo>
                  <a:lnTo>
                    <a:pt x="0" y="878968"/>
                  </a:lnTo>
                  <a:lnTo>
                    <a:pt x="685959" y="878968"/>
                  </a:lnTo>
                  <a:lnTo>
                    <a:pt x="685959" y="1082168"/>
                  </a:lnTo>
                  <a:lnTo>
                    <a:pt x="1092359" y="541084"/>
                  </a:lnTo>
                  <a:close/>
                </a:path>
              </a:pathLst>
            </a:custGeom>
            <a:solidFill>
              <a:srgbClr val="FFFFFF"/>
            </a:solidFill>
          </p:spPr>
          <p:txBody>
            <a:bodyPr/>
            <a:lstStyle/>
            <a:p>
              <a:endParaRPr lang="en-US"/>
            </a:p>
          </p:txBody>
        </p:sp>
        <p:sp>
          <p:nvSpPr>
            <p:cNvPr id="19" name="TextBox 19"/>
            <p:cNvSpPr txBox="1"/>
            <p:nvPr/>
          </p:nvSpPr>
          <p:spPr>
            <a:xfrm>
              <a:off x="0" y="174625"/>
              <a:ext cx="990759" cy="704343"/>
            </a:xfrm>
            <a:prstGeom prst="rect">
              <a:avLst/>
            </a:prstGeom>
          </p:spPr>
          <p:txBody>
            <a:bodyPr lIns="50800" tIns="50800" rIns="50800" bIns="50800" rtlCol="0" anchor="ctr"/>
            <a:lstStyle/>
            <a:p>
              <a:pPr algn="ctr">
                <a:lnSpc>
                  <a:spcPts val="2730"/>
                </a:lnSpc>
              </a:pPr>
              <a:endParaRPr/>
            </a:p>
          </p:txBody>
        </p:sp>
      </p:grpSp>
      <p:sp>
        <p:nvSpPr>
          <p:cNvPr id="20" name="TextBox 20"/>
          <p:cNvSpPr txBox="1"/>
          <p:nvPr/>
        </p:nvSpPr>
        <p:spPr>
          <a:xfrm>
            <a:off x="4525146" y="3771900"/>
            <a:ext cx="4197439" cy="2733675"/>
          </a:xfrm>
          <a:prstGeom prst="rect">
            <a:avLst/>
          </a:prstGeom>
        </p:spPr>
        <p:txBody>
          <a:bodyPr lIns="0" tIns="0" rIns="0" bIns="0" rtlCol="0" anchor="t">
            <a:spAutoFit/>
          </a:bodyPr>
          <a:lstStyle/>
          <a:p>
            <a:pPr marL="0" lvl="0" indent="0" algn="ctr">
              <a:lnSpc>
                <a:spcPts val="10799"/>
              </a:lnSpc>
              <a:spcBef>
                <a:spcPct val="0"/>
              </a:spcBef>
            </a:pPr>
            <a:r>
              <a:rPr lang="en-US" sz="8999" b="1">
                <a:solidFill>
                  <a:srgbClr val="000000"/>
                </a:solidFill>
                <a:latin typeface="Barlow Bold"/>
                <a:ea typeface="Barlow Bold"/>
                <a:cs typeface="Barlow Bold"/>
                <a:sym typeface="Barlow Bold"/>
              </a:rPr>
              <a:t>Chosen Dataset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403204" y="-193548"/>
            <a:ext cx="10884796" cy="10287000"/>
          </a:xfrm>
          <a:prstGeom prst="rect">
            <a:avLst/>
          </a:prstGeom>
          <a:solidFill>
            <a:srgbClr val="7DA8D0"/>
          </a:solidFill>
        </p:spPr>
        <p:txBody>
          <a:bodyPr/>
          <a:lstStyle/>
          <a:p>
            <a:endParaRPr lang="en-US"/>
          </a:p>
        </p:txBody>
      </p:sp>
      <p:grpSp>
        <p:nvGrpSpPr>
          <p:cNvPr id="3" name="Group 3"/>
          <p:cNvGrpSpPr/>
          <p:nvPr/>
        </p:nvGrpSpPr>
        <p:grpSpPr>
          <a:xfrm>
            <a:off x="8007224" y="591184"/>
            <a:ext cx="9676756" cy="9104632"/>
            <a:chOff x="0" y="0"/>
            <a:chExt cx="12902342" cy="12139509"/>
          </a:xfrm>
        </p:grpSpPr>
        <p:pic>
          <p:nvPicPr>
            <p:cNvPr id="4" name="Picture 4"/>
            <p:cNvPicPr>
              <a:picLocks noChangeAspect="1"/>
            </p:cNvPicPr>
            <p:nvPr/>
          </p:nvPicPr>
          <p:blipFill>
            <a:blip r:embed="rId3"/>
            <a:srcRect l="452" r="452"/>
            <a:stretch>
              <a:fillRect/>
            </a:stretch>
          </p:blipFill>
          <p:spPr>
            <a:xfrm>
              <a:off x="0" y="0"/>
              <a:ext cx="12902342" cy="12139509"/>
            </a:xfrm>
            <a:prstGeom prst="rect">
              <a:avLst/>
            </a:prstGeom>
          </p:spPr>
        </p:pic>
      </p:grpSp>
      <p:sp>
        <p:nvSpPr>
          <p:cNvPr id="5" name="AutoShape 5"/>
          <p:cNvSpPr/>
          <p:nvPr/>
        </p:nvSpPr>
        <p:spPr>
          <a:xfrm>
            <a:off x="193548" y="827910"/>
            <a:ext cx="6705423" cy="3174118"/>
          </a:xfrm>
          <a:prstGeom prst="rect">
            <a:avLst/>
          </a:prstGeom>
          <a:solidFill>
            <a:srgbClr val="FFFFFF"/>
          </a:solidFill>
        </p:spPr>
        <p:txBody>
          <a:bodyPr/>
          <a:lstStyle/>
          <a:p>
            <a:endParaRPr lang="en-US"/>
          </a:p>
        </p:txBody>
      </p:sp>
      <p:sp>
        <p:nvSpPr>
          <p:cNvPr id="6" name="TextBox 6"/>
          <p:cNvSpPr txBox="1"/>
          <p:nvPr/>
        </p:nvSpPr>
        <p:spPr>
          <a:xfrm>
            <a:off x="576022" y="581659"/>
            <a:ext cx="5940474" cy="2733675"/>
          </a:xfrm>
          <a:prstGeom prst="rect">
            <a:avLst/>
          </a:prstGeom>
        </p:spPr>
        <p:txBody>
          <a:bodyPr lIns="0" tIns="0" rIns="0" bIns="0" rtlCol="0" anchor="t">
            <a:spAutoFit/>
          </a:bodyPr>
          <a:lstStyle/>
          <a:p>
            <a:pPr marL="0" lvl="0" indent="0" algn="ctr">
              <a:lnSpc>
                <a:spcPts val="10799"/>
              </a:lnSpc>
              <a:spcBef>
                <a:spcPct val="0"/>
              </a:spcBef>
            </a:pPr>
            <a:r>
              <a:rPr lang="en-US" sz="8999" b="1">
                <a:solidFill>
                  <a:srgbClr val="000000"/>
                </a:solidFill>
                <a:latin typeface="Barlow Bold"/>
                <a:ea typeface="Barlow Bold"/>
                <a:cs typeface="Barlow Bold"/>
                <a:sym typeface="Barlow Bold"/>
              </a:rPr>
              <a:t>Timeline of Dominance</a:t>
            </a:r>
          </a:p>
        </p:txBody>
      </p:sp>
      <p:grpSp>
        <p:nvGrpSpPr>
          <p:cNvPr id="7" name="Group 7"/>
          <p:cNvGrpSpPr/>
          <p:nvPr/>
        </p:nvGrpSpPr>
        <p:grpSpPr>
          <a:xfrm>
            <a:off x="576022" y="4142951"/>
            <a:ext cx="6656472" cy="2001097"/>
            <a:chOff x="0" y="0"/>
            <a:chExt cx="8875296" cy="2668129"/>
          </a:xfrm>
        </p:grpSpPr>
        <p:sp>
          <p:nvSpPr>
            <p:cNvPr id="8" name="TextBox 8"/>
            <p:cNvSpPr txBox="1"/>
            <p:nvPr/>
          </p:nvSpPr>
          <p:spPr>
            <a:xfrm>
              <a:off x="0" y="2091549"/>
              <a:ext cx="8439972" cy="576580"/>
            </a:xfrm>
            <a:prstGeom prst="rect">
              <a:avLst/>
            </a:prstGeom>
          </p:spPr>
          <p:txBody>
            <a:bodyPr lIns="0" tIns="0" rIns="0" bIns="0" rtlCol="0" anchor="t">
              <a:spAutoFit/>
            </a:bodyPr>
            <a:lstStyle/>
            <a:p>
              <a:pPr algn="l">
                <a:lnSpc>
                  <a:spcPts val="3509"/>
                </a:lnSpc>
              </a:pPr>
              <a:endParaRPr/>
            </a:p>
          </p:txBody>
        </p:sp>
        <p:sp>
          <p:nvSpPr>
            <p:cNvPr id="9" name="TextBox 9"/>
            <p:cNvSpPr txBox="1"/>
            <p:nvPr/>
          </p:nvSpPr>
          <p:spPr>
            <a:xfrm>
              <a:off x="0" y="241300"/>
              <a:ext cx="8439972" cy="1551940"/>
            </a:xfrm>
            <a:prstGeom prst="rect">
              <a:avLst/>
            </a:prstGeom>
          </p:spPr>
          <p:txBody>
            <a:bodyPr lIns="0" tIns="0" rIns="0" bIns="0" rtlCol="0" anchor="t">
              <a:spAutoFit/>
            </a:bodyPr>
            <a:lstStyle/>
            <a:p>
              <a:pPr algn="l">
                <a:lnSpc>
                  <a:spcPts val="4679"/>
                </a:lnSpc>
              </a:pPr>
              <a:r>
                <a:rPr lang="en-US" sz="3599" b="1" dirty="0">
                  <a:solidFill>
                    <a:srgbClr val="000000"/>
                  </a:solidFill>
                  <a:latin typeface="Barlow Semi-Bold"/>
                  <a:ea typeface="Barlow Semi-Bold"/>
                  <a:cs typeface="Barlow Semi-Bold"/>
                  <a:sym typeface="Barlow Semi-Bold"/>
                </a:rPr>
                <a:t>Australia have dominated the game in last 10 years</a:t>
              </a:r>
            </a:p>
          </p:txBody>
        </p:sp>
        <p:sp>
          <p:nvSpPr>
            <p:cNvPr id="10" name="AutoShape 10"/>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11" name="Group 11"/>
          <p:cNvGrpSpPr/>
          <p:nvPr/>
        </p:nvGrpSpPr>
        <p:grpSpPr>
          <a:xfrm>
            <a:off x="576022" y="6627259"/>
            <a:ext cx="6656472" cy="1381972"/>
            <a:chOff x="0" y="0"/>
            <a:chExt cx="8875296" cy="1842629"/>
          </a:xfrm>
        </p:grpSpPr>
        <p:sp>
          <p:nvSpPr>
            <p:cNvPr id="12" name="TextBox 12"/>
            <p:cNvSpPr txBox="1"/>
            <p:nvPr/>
          </p:nvSpPr>
          <p:spPr>
            <a:xfrm>
              <a:off x="29990" y="1266049"/>
              <a:ext cx="8409983" cy="576580"/>
            </a:xfrm>
            <a:prstGeom prst="rect">
              <a:avLst/>
            </a:prstGeom>
          </p:spPr>
          <p:txBody>
            <a:bodyPr lIns="0" tIns="0" rIns="0" bIns="0" rtlCol="0" anchor="t">
              <a:spAutoFit/>
            </a:bodyPr>
            <a:lstStyle/>
            <a:p>
              <a:pPr marL="0" lvl="0" indent="0" algn="l">
                <a:lnSpc>
                  <a:spcPts val="3509"/>
                </a:lnSpc>
                <a:spcBef>
                  <a:spcPct val="0"/>
                </a:spcBef>
              </a:pPr>
              <a:endParaRPr/>
            </a:p>
          </p:txBody>
        </p:sp>
        <p:sp>
          <p:nvSpPr>
            <p:cNvPr id="13" name="TextBox 13"/>
            <p:cNvSpPr txBox="1"/>
            <p:nvPr/>
          </p:nvSpPr>
          <p:spPr>
            <a:xfrm>
              <a:off x="29990" y="241300"/>
              <a:ext cx="8409983" cy="7645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Ashes Retained by Australia</a:t>
              </a:r>
            </a:p>
          </p:txBody>
        </p:sp>
        <p:sp>
          <p:nvSpPr>
            <p:cNvPr id="14" name="AutoShape 14"/>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11372" y="2592280"/>
            <a:ext cx="7854289" cy="6801625"/>
          </a:xfrm>
          <a:custGeom>
            <a:avLst/>
            <a:gdLst/>
            <a:ahLst/>
            <a:cxnLst/>
            <a:rect l="l" t="t" r="r" b="b"/>
            <a:pathLst>
              <a:path w="7854289" h="6801625">
                <a:moveTo>
                  <a:pt x="0" y="0"/>
                </a:moveTo>
                <a:lnTo>
                  <a:pt x="7854290" y="0"/>
                </a:lnTo>
                <a:lnTo>
                  <a:pt x="7854290" y="6801625"/>
                </a:lnTo>
                <a:lnTo>
                  <a:pt x="0" y="6801625"/>
                </a:lnTo>
                <a:lnTo>
                  <a:pt x="0" y="0"/>
                </a:lnTo>
                <a:close/>
              </a:path>
            </a:pathLst>
          </a:custGeom>
          <a:blipFill>
            <a:blip r:embed="rId3"/>
            <a:stretch>
              <a:fillRect l="-716" r="-716"/>
            </a:stretch>
          </a:blipFill>
        </p:spPr>
        <p:txBody>
          <a:bodyPr/>
          <a:lstStyle/>
          <a:p>
            <a:endParaRPr lang="en-US"/>
          </a:p>
        </p:txBody>
      </p:sp>
      <p:sp>
        <p:nvSpPr>
          <p:cNvPr id="3" name="Freeform 3"/>
          <p:cNvSpPr/>
          <p:nvPr/>
        </p:nvSpPr>
        <p:spPr>
          <a:xfrm>
            <a:off x="9328837" y="2592280"/>
            <a:ext cx="7930463" cy="6801625"/>
          </a:xfrm>
          <a:custGeom>
            <a:avLst/>
            <a:gdLst/>
            <a:ahLst/>
            <a:cxnLst/>
            <a:rect l="l" t="t" r="r" b="b"/>
            <a:pathLst>
              <a:path w="7930463" h="6801625">
                <a:moveTo>
                  <a:pt x="0" y="0"/>
                </a:moveTo>
                <a:lnTo>
                  <a:pt x="7930463" y="0"/>
                </a:lnTo>
                <a:lnTo>
                  <a:pt x="7930463" y="6801625"/>
                </a:lnTo>
                <a:lnTo>
                  <a:pt x="0" y="6801625"/>
                </a:lnTo>
                <a:lnTo>
                  <a:pt x="0" y="0"/>
                </a:lnTo>
                <a:close/>
              </a:path>
            </a:pathLst>
          </a:custGeom>
          <a:blipFill>
            <a:blip r:embed="rId4"/>
            <a:stretch>
              <a:fillRect b="-127"/>
            </a:stretch>
          </a:blipFill>
        </p:spPr>
        <p:txBody>
          <a:bodyPr/>
          <a:lstStyle/>
          <a:p>
            <a:endParaRPr lang="en-US"/>
          </a:p>
        </p:txBody>
      </p:sp>
      <p:sp>
        <p:nvSpPr>
          <p:cNvPr id="4" name="TextBox 4"/>
          <p:cNvSpPr txBox="1"/>
          <p:nvPr/>
        </p:nvSpPr>
        <p:spPr>
          <a:xfrm>
            <a:off x="511372" y="409575"/>
            <a:ext cx="14543848" cy="1304925"/>
          </a:xfrm>
          <a:prstGeom prst="rect">
            <a:avLst/>
          </a:prstGeom>
        </p:spPr>
        <p:txBody>
          <a:bodyPr lIns="0" tIns="0" rIns="0" bIns="0" rtlCol="0" anchor="t">
            <a:spAutoFit/>
          </a:bodyPr>
          <a:lstStyle/>
          <a:p>
            <a:pPr marL="0" lvl="0" indent="0" algn="l">
              <a:lnSpc>
                <a:spcPts val="9900"/>
              </a:lnSpc>
              <a:spcBef>
                <a:spcPct val="0"/>
              </a:spcBef>
            </a:pPr>
            <a:r>
              <a:rPr lang="en-US" sz="9000" b="1">
                <a:solidFill>
                  <a:srgbClr val="000000"/>
                </a:solidFill>
                <a:latin typeface="Barlow Bold"/>
                <a:ea typeface="Barlow Bold"/>
                <a:cs typeface="Barlow Bold"/>
                <a:sym typeface="Barlow Bold"/>
              </a:rPr>
              <a:t>Series and Match Results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602828" y="3516117"/>
            <a:ext cx="6656472" cy="2083965"/>
            <a:chOff x="0" y="0"/>
            <a:chExt cx="8875296" cy="2778619"/>
          </a:xfrm>
        </p:grpSpPr>
        <p:sp>
          <p:nvSpPr>
            <p:cNvPr id="3" name="TextBox 3"/>
            <p:cNvSpPr txBox="1"/>
            <p:nvPr/>
          </p:nvSpPr>
          <p:spPr>
            <a:xfrm>
              <a:off x="0" y="2202039"/>
              <a:ext cx="8439972" cy="576580"/>
            </a:xfrm>
            <a:prstGeom prst="rect">
              <a:avLst/>
            </a:prstGeom>
          </p:spPr>
          <p:txBody>
            <a:bodyPr lIns="0" tIns="0" rIns="0" bIns="0" rtlCol="0" anchor="t">
              <a:spAutoFit/>
            </a:bodyPr>
            <a:lstStyle/>
            <a:p>
              <a:pPr algn="l">
                <a:lnSpc>
                  <a:spcPts val="3509"/>
                </a:lnSpc>
              </a:pPr>
              <a:endParaRPr/>
            </a:p>
          </p:txBody>
        </p:sp>
        <p:sp>
          <p:nvSpPr>
            <p:cNvPr id="4" name="TextBox 4"/>
            <p:cNvSpPr txBox="1"/>
            <p:nvPr/>
          </p:nvSpPr>
          <p:spPr>
            <a:xfrm>
              <a:off x="0" y="337749"/>
              <a:ext cx="8439972" cy="1551940"/>
            </a:xfrm>
            <a:prstGeom prst="rect">
              <a:avLst/>
            </a:prstGeom>
          </p:spPr>
          <p:txBody>
            <a:bodyPr lIns="0" tIns="0" rIns="0" bIns="0" rtlCol="0" anchor="t">
              <a:spAutoFit/>
            </a:bodyPr>
            <a:lstStyle/>
            <a:p>
              <a:pPr algn="l">
                <a:lnSpc>
                  <a:spcPts val="4679"/>
                </a:lnSpc>
              </a:pPr>
              <a:r>
                <a:rPr lang="en-US" sz="3599" b="1">
                  <a:solidFill>
                    <a:srgbClr val="000000"/>
                  </a:solidFill>
                  <a:latin typeface="Barlow Semi-Bold"/>
                  <a:ea typeface="Barlow Semi-Bold"/>
                  <a:cs typeface="Barlow Semi-Bold"/>
                  <a:sym typeface="Barlow Semi-Bold"/>
                </a:rPr>
                <a:t>63% of matches won at a home ground</a:t>
              </a:r>
            </a:p>
          </p:txBody>
        </p:sp>
        <p:sp>
          <p:nvSpPr>
            <p:cNvPr id="5" name="AutoShape 5"/>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6" name="Group 6"/>
          <p:cNvGrpSpPr/>
          <p:nvPr/>
        </p:nvGrpSpPr>
        <p:grpSpPr>
          <a:xfrm>
            <a:off x="10602828" y="6000425"/>
            <a:ext cx="6656472" cy="1972522"/>
            <a:chOff x="0" y="0"/>
            <a:chExt cx="8875296" cy="2630029"/>
          </a:xfrm>
        </p:grpSpPr>
        <p:sp>
          <p:nvSpPr>
            <p:cNvPr id="7" name="TextBox 7"/>
            <p:cNvSpPr txBox="1"/>
            <p:nvPr/>
          </p:nvSpPr>
          <p:spPr>
            <a:xfrm>
              <a:off x="29990" y="2053449"/>
              <a:ext cx="8409983" cy="576580"/>
            </a:xfrm>
            <a:prstGeom prst="rect">
              <a:avLst/>
            </a:prstGeom>
          </p:spPr>
          <p:txBody>
            <a:bodyPr lIns="0" tIns="0" rIns="0" bIns="0" rtlCol="0" anchor="t">
              <a:spAutoFit/>
            </a:bodyPr>
            <a:lstStyle/>
            <a:p>
              <a:pPr marL="0" lvl="0" indent="0" algn="l">
                <a:lnSpc>
                  <a:spcPts val="3509"/>
                </a:lnSpc>
                <a:spcBef>
                  <a:spcPct val="0"/>
                </a:spcBef>
              </a:pPr>
              <a:endParaRPr/>
            </a:p>
          </p:txBody>
        </p:sp>
        <p:sp>
          <p:nvSpPr>
            <p:cNvPr id="8" name="TextBox 8"/>
            <p:cNvSpPr txBox="1"/>
            <p:nvPr/>
          </p:nvSpPr>
          <p:spPr>
            <a:xfrm>
              <a:off x="29990" y="241300"/>
              <a:ext cx="8409983" cy="15519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Binomial test gave P-Value of 0.0337</a:t>
              </a:r>
            </a:p>
          </p:txBody>
        </p:sp>
        <p:sp>
          <p:nvSpPr>
            <p:cNvPr id="9" name="AutoShape 9"/>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sp>
        <p:nvSpPr>
          <p:cNvPr id="10" name="Freeform 10"/>
          <p:cNvSpPr/>
          <p:nvPr/>
        </p:nvSpPr>
        <p:spPr>
          <a:xfrm>
            <a:off x="511372" y="1995547"/>
            <a:ext cx="9235006" cy="7803580"/>
          </a:xfrm>
          <a:custGeom>
            <a:avLst/>
            <a:gdLst/>
            <a:ahLst/>
            <a:cxnLst/>
            <a:rect l="l" t="t" r="r" b="b"/>
            <a:pathLst>
              <a:path w="9235006" h="7803580">
                <a:moveTo>
                  <a:pt x="0" y="0"/>
                </a:moveTo>
                <a:lnTo>
                  <a:pt x="9235007" y="0"/>
                </a:lnTo>
                <a:lnTo>
                  <a:pt x="9235007" y="7803581"/>
                </a:lnTo>
                <a:lnTo>
                  <a:pt x="0" y="7803581"/>
                </a:lnTo>
                <a:lnTo>
                  <a:pt x="0" y="0"/>
                </a:lnTo>
                <a:close/>
              </a:path>
            </a:pathLst>
          </a:custGeom>
          <a:blipFill>
            <a:blip r:embed="rId3"/>
            <a:stretch>
              <a:fillRect/>
            </a:stretch>
          </a:blipFill>
        </p:spPr>
        <p:txBody>
          <a:bodyPr/>
          <a:lstStyle/>
          <a:p>
            <a:endParaRPr lang="en-US"/>
          </a:p>
        </p:txBody>
      </p:sp>
      <p:sp>
        <p:nvSpPr>
          <p:cNvPr id="11" name="TextBox 11"/>
          <p:cNvSpPr txBox="1"/>
          <p:nvPr/>
        </p:nvSpPr>
        <p:spPr>
          <a:xfrm>
            <a:off x="511372" y="409575"/>
            <a:ext cx="14543848" cy="1304925"/>
          </a:xfrm>
          <a:prstGeom prst="rect">
            <a:avLst/>
          </a:prstGeom>
        </p:spPr>
        <p:txBody>
          <a:bodyPr lIns="0" tIns="0" rIns="0" bIns="0" rtlCol="0" anchor="t">
            <a:spAutoFit/>
          </a:bodyPr>
          <a:lstStyle/>
          <a:p>
            <a:pPr marL="0" lvl="0" indent="0" algn="l">
              <a:lnSpc>
                <a:spcPts val="9900"/>
              </a:lnSpc>
              <a:spcBef>
                <a:spcPct val="0"/>
              </a:spcBef>
            </a:pPr>
            <a:r>
              <a:rPr lang="en-US" sz="9000" b="1">
                <a:solidFill>
                  <a:srgbClr val="000000"/>
                </a:solidFill>
                <a:latin typeface="Barlow Bold"/>
                <a:ea typeface="Barlow Bold"/>
                <a:cs typeface="Barlow Bold"/>
                <a:sym typeface="Barlow Bold"/>
              </a:rPr>
              <a:t>Is There a Home Advantage?</a:t>
            </a:r>
          </a:p>
        </p:txBody>
      </p:sp>
      <p:sp>
        <p:nvSpPr>
          <p:cNvPr id="12" name="TextBox 12"/>
          <p:cNvSpPr txBox="1"/>
          <p:nvPr/>
        </p:nvSpPr>
        <p:spPr>
          <a:xfrm>
            <a:off x="10602828" y="7398447"/>
            <a:ext cx="6329979" cy="880110"/>
          </a:xfrm>
          <a:prstGeom prst="rect">
            <a:avLst/>
          </a:prstGeom>
        </p:spPr>
        <p:txBody>
          <a:bodyPr lIns="0" tIns="0" rIns="0" bIns="0" rtlCol="0" anchor="t">
            <a:spAutoFit/>
          </a:bodyPr>
          <a:lstStyle/>
          <a:p>
            <a:pPr marL="0" lvl="0" indent="0" algn="l">
              <a:lnSpc>
                <a:spcPts val="3509"/>
              </a:lnSpc>
              <a:spcBef>
                <a:spcPct val="0"/>
              </a:spcBef>
            </a:pPr>
            <a:r>
              <a:rPr lang="en-US" sz="2699">
                <a:solidFill>
                  <a:srgbClr val="000000"/>
                </a:solidFill>
                <a:latin typeface="Inter"/>
                <a:ea typeface="Inter"/>
                <a:cs typeface="Inter"/>
                <a:sym typeface="Inter"/>
              </a:rPr>
              <a:t>Statistically significant: There is a home advantage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DA8D0"/>
        </a:solidFill>
        <a:effectLst/>
      </p:bgPr>
    </p:bg>
    <p:spTree>
      <p:nvGrpSpPr>
        <p:cNvPr id="1" name=""/>
        <p:cNvGrpSpPr/>
        <p:nvPr/>
      </p:nvGrpSpPr>
      <p:grpSpPr>
        <a:xfrm>
          <a:off x="0" y="0"/>
          <a:ext cx="0" cy="0"/>
          <a:chOff x="0" y="0"/>
          <a:chExt cx="0" cy="0"/>
        </a:xfrm>
      </p:grpSpPr>
      <p:sp>
        <p:nvSpPr>
          <p:cNvPr id="2" name="Freeform 2"/>
          <p:cNvSpPr/>
          <p:nvPr/>
        </p:nvSpPr>
        <p:spPr>
          <a:xfrm>
            <a:off x="251662" y="2051622"/>
            <a:ext cx="9437937" cy="6582961"/>
          </a:xfrm>
          <a:custGeom>
            <a:avLst/>
            <a:gdLst/>
            <a:ahLst/>
            <a:cxnLst/>
            <a:rect l="l" t="t" r="r" b="b"/>
            <a:pathLst>
              <a:path w="9437937" h="6582961">
                <a:moveTo>
                  <a:pt x="0" y="0"/>
                </a:moveTo>
                <a:lnTo>
                  <a:pt x="9437937" y="0"/>
                </a:lnTo>
                <a:lnTo>
                  <a:pt x="9437937" y="6582961"/>
                </a:lnTo>
                <a:lnTo>
                  <a:pt x="0" y="6582961"/>
                </a:lnTo>
                <a:lnTo>
                  <a:pt x="0" y="0"/>
                </a:lnTo>
                <a:close/>
              </a:path>
            </a:pathLst>
          </a:custGeom>
          <a:blipFill>
            <a:blip r:embed="rId3"/>
            <a:stretch>
              <a:fillRect/>
            </a:stretch>
          </a:blipFill>
        </p:spPr>
        <p:txBody>
          <a:bodyPr/>
          <a:lstStyle/>
          <a:p>
            <a:endParaRPr lang="en-US"/>
          </a:p>
        </p:txBody>
      </p:sp>
      <p:sp>
        <p:nvSpPr>
          <p:cNvPr id="3" name="Freeform 3"/>
          <p:cNvSpPr/>
          <p:nvPr/>
        </p:nvSpPr>
        <p:spPr>
          <a:xfrm>
            <a:off x="9929237" y="2051622"/>
            <a:ext cx="8209794" cy="6582961"/>
          </a:xfrm>
          <a:custGeom>
            <a:avLst/>
            <a:gdLst/>
            <a:ahLst/>
            <a:cxnLst/>
            <a:rect l="l" t="t" r="r" b="b"/>
            <a:pathLst>
              <a:path w="8209794" h="6582961">
                <a:moveTo>
                  <a:pt x="0" y="0"/>
                </a:moveTo>
                <a:lnTo>
                  <a:pt x="8209794" y="0"/>
                </a:lnTo>
                <a:lnTo>
                  <a:pt x="8209794" y="6582961"/>
                </a:lnTo>
                <a:lnTo>
                  <a:pt x="0" y="6582961"/>
                </a:lnTo>
                <a:lnTo>
                  <a:pt x="0" y="0"/>
                </a:lnTo>
                <a:close/>
              </a:path>
            </a:pathLst>
          </a:custGeom>
          <a:blipFill>
            <a:blip r:embed="rId4"/>
            <a:stretch>
              <a:fillRect l="-272" r="-272"/>
            </a:stretch>
          </a:blipFill>
        </p:spPr>
        <p:txBody>
          <a:bodyPr/>
          <a:lstStyle/>
          <a:p>
            <a:endParaRPr lang="en-US"/>
          </a:p>
        </p:txBody>
      </p:sp>
      <p:sp>
        <p:nvSpPr>
          <p:cNvPr id="4" name="TextBox 4"/>
          <p:cNvSpPr txBox="1"/>
          <p:nvPr/>
        </p:nvSpPr>
        <p:spPr>
          <a:xfrm>
            <a:off x="773395" y="419100"/>
            <a:ext cx="16741210" cy="1295400"/>
          </a:xfrm>
          <a:prstGeom prst="rect">
            <a:avLst/>
          </a:prstGeom>
        </p:spPr>
        <p:txBody>
          <a:bodyPr lIns="0" tIns="0" rIns="0" bIns="0" rtlCol="0" anchor="t">
            <a:spAutoFit/>
          </a:bodyPr>
          <a:lstStyle/>
          <a:p>
            <a:pPr algn="ctr">
              <a:lnSpc>
                <a:spcPts val="9899"/>
              </a:lnSpc>
            </a:pPr>
            <a:r>
              <a:rPr lang="en-US" sz="8999" b="1">
                <a:solidFill>
                  <a:srgbClr val="000000"/>
                </a:solidFill>
                <a:latin typeface="Barlow Bold"/>
                <a:ea typeface="Barlow Bold"/>
                <a:cs typeface="Barlow Bold"/>
                <a:sym typeface="Barlow Bold"/>
              </a:rPr>
              <a:t>Who Are The Top Bowlers?</a:t>
            </a:r>
          </a:p>
        </p:txBody>
      </p:sp>
      <p:sp>
        <p:nvSpPr>
          <p:cNvPr id="5" name="TextBox 5"/>
          <p:cNvSpPr txBox="1"/>
          <p:nvPr/>
        </p:nvSpPr>
        <p:spPr>
          <a:xfrm>
            <a:off x="14034134" y="3098222"/>
            <a:ext cx="1325463" cy="257175"/>
          </a:xfrm>
          <a:prstGeom prst="rect">
            <a:avLst/>
          </a:prstGeom>
        </p:spPr>
        <p:txBody>
          <a:bodyPr lIns="0" tIns="0" rIns="0" bIns="0" rtlCol="0" anchor="t">
            <a:spAutoFit/>
          </a:bodyPr>
          <a:lstStyle/>
          <a:p>
            <a:pPr algn="ctr">
              <a:lnSpc>
                <a:spcPts val="1950"/>
              </a:lnSpc>
              <a:spcBef>
                <a:spcPct val="0"/>
              </a:spcBef>
            </a:pPr>
            <a:r>
              <a:rPr lang="en-US" sz="1500">
                <a:solidFill>
                  <a:srgbClr val="000000"/>
                </a:solidFill>
                <a:latin typeface="DejaVu Sans Light"/>
                <a:ea typeface="DejaVu Sans Light"/>
                <a:cs typeface="DejaVu Sans Light"/>
                <a:sym typeface="DejaVu Sans Light"/>
              </a:rPr>
              <a:t>r-value: 0.899</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a:off x="8681700" y="27334"/>
            <a:ext cx="9606300" cy="6859766"/>
          </a:xfrm>
          <a:prstGeom prst="rect">
            <a:avLst/>
          </a:prstGeom>
          <a:solidFill>
            <a:srgbClr val="7DA8D0"/>
          </a:solidFill>
        </p:spPr>
        <p:txBody>
          <a:bodyPr/>
          <a:lstStyle/>
          <a:p>
            <a:endParaRPr lang="en-US"/>
          </a:p>
        </p:txBody>
      </p:sp>
      <p:sp>
        <p:nvSpPr>
          <p:cNvPr id="3" name="AutoShape 3"/>
          <p:cNvSpPr/>
          <p:nvPr/>
        </p:nvSpPr>
        <p:spPr>
          <a:xfrm>
            <a:off x="0" y="3442247"/>
            <a:ext cx="8681700" cy="6844753"/>
          </a:xfrm>
          <a:prstGeom prst="rect">
            <a:avLst/>
          </a:prstGeom>
          <a:solidFill>
            <a:srgbClr val="7DA8D0"/>
          </a:solidFill>
        </p:spPr>
        <p:txBody>
          <a:bodyPr/>
          <a:lstStyle/>
          <a:p>
            <a:endParaRPr lang="en-US"/>
          </a:p>
        </p:txBody>
      </p:sp>
      <p:sp>
        <p:nvSpPr>
          <p:cNvPr id="4" name="Freeform 4"/>
          <p:cNvSpPr/>
          <p:nvPr/>
        </p:nvSpPr>
        <p:spPr>
          <a:xfrm>
            <a:off x="8892894" y="245098"/>
            <a:ext cx="9183911" cy="6394298"/>
          </a:xfrm>
          <a:custGeom>
            <a:avLst/>
            <a:gdLst/>
            <a:ahLst/>
            <a:cxnLst/>
            <a:rect l="l" t="t" r="r" b="b"/>
            <a:pathLst>
              <a:path w="9183911" h="6394298">
                <a:moveTo>
                  <a:pt x="0" y="0"/>
                </a:moveTo>
                <a:lnTo>
                  <a:pt x="9183911" y="0"/>
                </a:lnTo>
                <a:lnTo>
                  <a:pt x="9183911" y="6394298"/>
                </a:lnTo>
                <a:lnTo>
                  <a:pt x="0" y="6394298"/>
                </a:lnTo>
                <a:lnTo>
                  <a:pt x="0" y="0"/>
                </a:lnTo>
                <a:close/>
              </a:path>
            </a:pathLst>
          </a:custGeom>
          <a:blipFill>
            <a:blip r:embed="rId3"/>
            <a:stretch>
              <a:fillRect/>
            </a:stretch>
          </a:blipFill>
        </p:spPr>
        <p:txBody>
          <a:bodyPr/>
          <a:lstStyle/>
          <a:p>
            <a:endParaRPr lang="en-US"/>
          </a:p>
        </p:txBody>
      </p:sp>
      <p:sp>
        <p:nvSpPr>
          <p:cNvPr id="5" name="Freeform 5"/>
          <p:cNvSpPr/>
          <p:nvPr/>
        </p:nvSpPr>
        <p:spPr>
          <a:xfrm>
            <a:off x="179183" y="3642730"/>
            <a:ext cx="8244196" cy="6398325"/>
          </a:xfrm>
          <a:custGeom>
            <a:avLst/>
            <a:gdLst/>
            <a:ahLst/>
            <a:cxnLst/>
            <a:rect l="l" t="t" r="r" b="b"/>
            <a:pathLst>
              <a:path w="8244196" h="6398325">
                <a:moveTo>
                  <a:pt x="0" y="0"/>
                </a:moveTo>
                <a:lnTo>
                  <a:pt x="8244196" y="0"/>
                </a:lnTo>
                <a:lnTo>
                  <a:pt x="8244196" y="6398326"/>
                </a:lnTo>
                <a:lnTo>
                  <a:pt x="0" y="6398326"/>
                </a:lnTo>
                <a:lnTo>
                  <a:pt x="0" y="0"/>
                </a:lnTo>
                <a:close/>
              </a:path>
            </a:pathLst>
          </a:custGeom>
          <a:blipFill>
            <a:blip r:embed="rId4"/>
            <a:stretch>
              <a:fillRect/>
            </a:stretch>
          </a:blipFill>
        </p:spPr>
        <p:txBody>
          <a:bodyPr/>
          <a:lstStyle/>
          <a:p>
            <a:endParaRPr lang="en-US"/>
          </a:p>
        </p:txBody>
      </p:sp>
      <p:sp>
        <p:nvSpPr>
          <p:cNvPr id="6" name="TextBox 6"/>
          <p:cNvSpPr txBox="1"/>
          <p:nvPr/>
        </p:nvSpPr>
        <p:spPr>
          <a:xfrm>
            <a:off x="927711" y="321298"/>
            <a:ext cx="8216289" cy="2552700"/>
          </a:xfrm>
          <a:prstGeom prst="rect">
            <a:avLst/>
          </a:prstGeom>
        </p:spPr>
        <p:txBody>
          <a:bodyPr lIns="0" tIns="0" rIns="0" bIns="0" rtlCol="0" anchor="t">
            <a:spAutoFit/>
          </a:bodyPr>
          <a:lstStyle/>
          <a:p>
            <a:pPr algn="l">
              <a:lnSpc>
                <a:spcPts val="9899"/>
              </a:lnSpc>
            </a:pPr>
            <a:r>
              <a:rPr lang="en-US" sz="8999" b="1">
                <a:solidFill>
                  <a:srgbClr val="000000"/>
                </a:solidFill>
                <a:latin typeface="Barlow Bold"/>
                <a:ea typeface="Barlow Bold"/>
                <a:cs typeface="Barlow Bold"/>
                <a:sym typeface="Barlow Bold"/>
              </a:rPr>
              <a:t>Who Are The Top Batters?</a:t>
            </a:r>
          </a:p>
        </p:txBody>
      </p:sp>
      <p:grpSp>
        <p:nvGrpSpPr>
          <p:cNvPr id="7" name="Group 7"/>
          <p:cNvGrpSpPr/>
          <p:nvPr/>
        </p:nvGrpSpPr>
        <p:grpSpPr>
          <a:xfrm>
            <a:off x="10156614" y="7228174"/>
            <a:ext cx="6656472" cy="2439247"/>
            <a:chOff x="0" y="0"/>
            <a:chExt cx="8875296" cy="3252329"/>
          </a:xfrm>
        </p:grpSpPr>
        <p:sp>
          <p:nvSpPr>
            <p:cNvPr id="8" name="TextBox 8"/>
            <p:cNvSpPr txBox="1"/>
            <p:nvPr/>
          </p:nvSpPr>
          <p:spPr>
            <a:xfrm>
              <a:off x="0" y="2091549"/>
              <a:ext cx="8439972" cy="1160780"/>
            </a:xfrm>
            <a:prstGeom prst="rect">
              <a:avLst/>
            </a:prstGeom>
          </p:spPr>
          <p:txBody>
            <a:bodyPr lIns="0" tIns="0" rIns="0" bIns="0" rtlCol="0" anchor="t">
              <a:spAutoFit/>
            </a:bodyPr>
            <a:lstStyle/>
            <a:p>
              <a:pPr marL="0" lvl="0" indent="0" algn="l">
                <a:lnSpc>
                  <a:spcPts val="3509"/>
                </a:lnSpc>
                <a:spcBef>
                  <a:spcPct val="0"/>
                </a:spcBef>
              </a:pPr>
              <a:r>
                <a:rPr lang="en-US" sz="2699">
                  <a:solidFill>
                    <a:srgbClr val="000000"/>
                  </a:solidFill>
                  <a:latin typeface="Inter"/>
                  <a:ea typeface="Inter"/>
                  <a:cs typeface="Inter"/>
                  <a:sym typeface="Inter"/>
                </a:rPr>
                <a:t>Travis Head has the highest strike rate.</a:t>
              </a:r>
            </a:p>
          </p:txBody>
        </p:sp>
        <p:sp>
          <p:nvSpPr>
            <p:cNvPr id="9" name="TextBox 9"/>
            <p:cNvSpPr txBox="1"/>
            <p:nvPr/>
          </p:nvSpPr>
          <p:spPr>
            <a:xfrm>
              <a:off x="0" y="282504"/>
              <a:ext cx="8439972" cy="15519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Steve Smith has scored the most runs between 2002-2025</a:t>
              </a:r>
            </a:p>
          </p:txBody>
        </p:sp>
        <p:sp>
          <p:nvSpPr>
            <p:cNvPr id="10" name="AutoShape 10"/>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7612628" cy="10287000"/>
          </a:xfrm>
          <a:prstGeom prst="rect">
            <a:avLst/>
          </a:prstGeom>
          <a:solidFill>
            <a:srgbClr val="7DA8D0"/>
          </a:solidFill>
        </p:spPr>
        <p:txBody>
          <a:bodyPr/>
          <a:lstStyle/>
          <a:p>
            <a:endParaRPr lang="en-US"/>
          </a:p>
        </p:txBody>
      </p:sp>
      <p:sp>
        <p:nvSpPr>
          <p:cNvPr id="3" name="Freeform 3"/>
          <p:cNvSpPr/>
          <p:nvPr/>
        </p:nvSpPr>
        <p:spPr>
          <a:xfrm>
            <a:off x="325099" y="3004769"/>
            <a:ext cx="6962429" cy="6744853"/>
          </a:xfrm>
          <a:custGeom>
            <a:avLst/>
            <a:gdLst/>
            <a:ahLst/>
            <a:cxnLst/>
            <a:rect l="l" t="t" r="r" b="b"/>
            <a:pathLst>
              <a:path w="6962429" h="6744853">
                <a:moveTo>
                  <a:pt x="0" y="0"/>
                </a:moveTo>
                <a:lnTo>
                  <a:pt x="6962429" y="0"/>
                </a:lnTo>
                <a:lnTo>
                  <a:pt x="6962429" y="6744853"/>
                </a:lnTo>
                <a:lnTo>
                  <a:pt x="0" y="6744853"/>
                </a:lnTo>
                <a:lnTo>
                  <a:pt x="0" y="0"/>
                </a:lnTo>
                <a:close/>
              </a:path>
            </a:pathLst>
          </a:custGeom>
          <a:blipFill>
            <a:blip r:embed="rId3"/>
            <a:stretch>
              <a:fillRect/>
            </a:stretch>
          </a:blipFill>
        </p:spPr>
        <p:txBody>
          <a:bodyPr/>
          <a:lstStyle/>
          <a:p>
            <a:endParaRPr lang="en-US"/>
          </a:p>
        </p:txBody>
      </p:sp>
      <p:sp>
        <p:nvSpPr>
          <p:cNvPr id="4" name="Freeform 4"/>
          <p:cNvSpPr/>
          <p:nvPr/>
        </p:nvSpPr>
        <p:spPr>
          <a:xfrm>
            <a:off x="9144000" y="278676"/>
            <a:ext cx="7670608" cy="6615899"/>
          </a:xfrm>
          <a:custGeom>
            <a:avLst/>
            <a:gdLst/>
            <a:ahLst/>
            <a:cxnLst/>
            <a:rect l="l" t="t" r="r" b="b"/>
            <a:pathLst>
              <a:path w="7670608" h="6615899">
                <a:moveTo>
                  <a:pt x="0" y="0"/>
                </a:moveTo>
                <a:lnTo>
                  <a:pt x="7670608" y="0"/>
                </a:lnTo>
                <a:lnTo>
                  <a:pt x="7670608" y="6615900"/>
                </a:lnTo>
                <a:lnTo>
                  <a:pt x="0" y="6615900"/>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839735" y="335826"/>
            <a:ext cx="5240402" cy="2273303"/>
          </a:xfrm>
          <a:prstGeom prst="rect">
            <a:avLst/>
          </a:prstGeom>
        </p:spPr>
        <p:txBody>
          <a:bodyPr lIns="0" tIns="0" rIns="0" bIns="0" rtlCol="0" anchor="t">
            <a:spAutoFit/>
          </a:bodyPr>
          <a:lstStyle/>
          <a:p>
            <a:pPr algn="ctr">
              <a:lnSpc>
                <a:spcPts val="8800"/>
              </a:lnSpc>
            </a:pPr>
            <a:r>
              <a:rPr lang="en-US" sz="8000" b="1">
                <a:solidFill>
                  <a:srgbClr val="000000"/>
                </a:solidFill>
                <a:latin typeface="Barlow Bold"/>
                <a:ea typeface="Barlow Bold"/>
                <a:cs typeface="Barlow Bold"/>
                <a:sym typeface="Barlow Bold"/>
              </a:rPr>
              <a:t>Anatomy of Wickets</a:t>
            </a:r>
          </a:p>
        </p:txBody>
      </p:sp>
      <p:grpSp>
        <p:nvGrpSpPr>
          <p:cNvPr id="6" name="Group 6"/>
          <p:cNvGrpSpPr/>
          <p:nvPr/>
        </p:nvGrpSpPr>
        <p:grpSpPr>
          <a:xfrm>
            <a:off x="9651068" y="7283348"/>
            <a:ext cx="6656472" cy="1972522"/>
            <a:chOff x="0" y="0"/>
            <a:chExt cx="8875296" cy="2630029"/>
          </a:xfrm>
        </p:grpSpPr>
        <p:sp>
          <p:nvSpPr>
            <p:cNvPr id="7" name="TextBox 7"/>
            <p:cNvSpPr txBox="1"/>
            <p:nvPr/>
          </p:nvSpPr>
          <p:spPr>
            <a:xfrm>
              <a:off x="29990" y="2053449"/>
              <a:ext cx="8409983" cy="576580"/>
            </a:xfrm>
            <a:prstGeom prst="rect">
              <a:avLst/>
            </a:prstGeom>
          </p:spPr>
          <p:txBody>
            <a:bodyPr lIns="0" tIns="0" rIns="0" bIns="0" rtlCol="0" anchor="t">
              <a:spAutoFit/>
            </a:bodyPr>
            <a:lstStyle/>
            <a:p>
              <a:pPr marL="0" lvl="0" indent="0" algn="l">
                <a:lnSpc>
                  <a:spcPts val="3509"/>
                </a:lnSpc>
                <a:spcBef>
                  <a:spcPct val="0"/>
                </a:spcBef>
              </a:pPr>
              <a:endParaRPr/>
            </a:p>
          </p:txBody>
        </p:sp>
        <p:sp>
          <p:nvSpPr>
            <p:cNvPr id="8" name="TextBox 8"/>
            <p:cNvSpPr txBox="1"/>
            <p:nvPr/>
          </p:nvSpPr>
          <p:spPr>
            <a:xfrm>
              <a:off x="29990" y="241300"/>
              <a:ext cx="8409983" cy="15519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4th Innings after 100+ overs is the most dangerous </a:t>
              </a:r>
            </a:p>
          </p:txBody>
        </p:sp>
        <p:sp>
          <p:nvSpPr>
            <p:cNvPr id="9" name="AutoShape 9"/>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grpSp>
        <p:nvGrpSpPr>
          <p:cNvPr id="10" name="Group 10"/>
          <p:cNvGrpSpPr/>
          <p:nvPr/>
        </p:nvGrpSpPr>
        <p:grpSpPr>
          <a:xfrm>
            <a:off x="9651068" y="9099414"/>
            <a:ext cx="6656472" cy="1381972"/>
            <a:chOff x="0" y="0"/>
            <a:chExt cx="8875296" cy="1842629"/>
          </a:xfrm>
        </p:grpSpPr>
        <p:sp>
          <p:nvSpPr>
            <p:cNvPr id="11" name="TextBox 11"/>
            <p:cNvSpPr txBox="1"/>
            <p:nvPr/>
          </p:nvSpPr>
          <p:spPr>
            <a:xfrm>
              <a:off x="29990" y="1266049"/>
              <a:ext cx="8409983" cy="576580"/>
            </a:xfrm>
            <a:prstGeom prst="rect">
              <a:avLst/>
            </a:prstGeom>
          </p:spPr>
          <p:txBody>
            <a:bodyPr lIns="0" tIns="0" rIns="0" bIns="0" rtlCol="0" anchor="t">
              <a:spAutoFit/>
            </a:bodyPr>
            <a:lstStyle/>
            <a:p>
              <a:pPr marL="0" lvl="0" indent="0" algn="l">
                <a:lnSpc>
                  <a:spcPts val="3509"/>
                </a:lnSpc>
                <a:spcBef>
                  <a:spcPct val="0"/>
                </a:spcBef>
              </a:pPr>
              <a:endParaRPr/>
            </a:p>
          </p:txBody>
        </p:sp>
        <p:sp>
          <p:nvSpPr>
            <p:cNvPr id="12" name="TextBox 12"/>
            <p:cNvSpPr txBox="1"/>
            <p:nvPr/>
          </p:nvSpPr>
          <p:spPr>
            <a:xfrm>
              <a:off x="29990" y="241300"/>
              <a:ext cx="8107604" cy="764540"/>
            </a:xfrm>
            <a:prstGeom prst="rect">
              <a:avLst/>
            </a:prstGeom>
          </p:spPr>
          <p:txBody>
            <a:bodyPr lIns="0" tIns="0" rIns="0" bIns="0" rtlCol="0" anchor="t">
              <a:spAutoFit/>
            </a:bodyPr>
            <a:lstStyle/>
            <a:p>
              <a:pPr marL="0" lvl="0" indent="0" algn="l">
                <a:lnSpc>
                  <a:spcPts val="4679"/>
                </a:lnSpc>
                <a:spcBef>
                  <a:spcPct val="0"/>
                </a:spcBef>
              </a:pPr>
              <a:r>
                <a:rPr lang="en-US" sz="3599" b="1">
                  <a:solidFill>
                    <a:srgbClr val="000000"/>
                  </a:solidFill>
                  <a:latin typeface="Barlow Semi-Bold"/>
                  <a:ea typeface="Barlow Semi-Bold"/>
                  <a:cs typeface="Barlow Semi-Bold"/>
                  <a:sym typeface="Barlow Semi-Bold"/>
                </a:rPr>
                <a:t>Most wicket type is caught</a:t>
              </a:r>
            </a:p>
          </p:txBody>
        </p:sp>
        <p:sp>
          <p:nvSpPr>
            <p:cNvPr id="13" name="AutoShape 13"/>
            <p:cNvSpPr/>
            <p:nvPr/>
          </p:nvSpPr>
          <p:spPr>
            <a:xfrm>
              <a:off x="0" y="12700"/>
              <a:ext cx="8875296" cy="0"/>
            </a:xfrm>
            <a:prstGeom prst="line">
              <a:avLst/>
            </a:prstGeom>
            <a:ln w="25400" cap="rnd">
              <a:solidFill>
                <a:srgbClr val="0072B2"/>
              </a:solidFill>
              <a:prstDash val="solid"/>
              <a:headEnd type="none" w="sm" len="sm"/>
              <a:tailEnd type="none" w="sm" len="sm"/>
            </a:ln>
          </p:spPr>
          <p:txBody>
            <a:bodyPr/>
            <a:lstStyle/>
            <a:p>
              <a:endParaRPr lang="en-US"/>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112</TotalTime>
  <Words>1401</Words>
  <Application>Microsoft Macintosh PowerPoint</Application>
  <PresentationFormat>Custom</PresentationFormat>
  <Paragraphs>144</Paragraphs>
  <Slides>12</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Barlow Semi-Bold</vt:lpstr>
      <vt:lpstr>Arial</vt:lpstr>
      <vt:lpstr>Inter Italics</vt:lpstr>
      <vt:lpstr>Calibri</vt:lpstr>
      <vt:lpstr>Aptos</vt:lpstr>
      <vt:lpstr>Barlow Medium</vt:lpstr>
      <vt:lpstr>Inter</vt:lpstr>
      <vt:lpstr>DejaVu Sans Light</vt:lpstr>
      <vt:lpstr>Barlow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and Salmon Pink Simple and Professional Finance Report Presentation</dc:title>
  <cp:lastModifiedBy>Zoe Hunt</cp:lastModifiedBy>
  <cp:revision>2</cp:revision>
  <dcterms:created xsi:type="dcterms:W3CDTF">2006-08-16T00:00:00Z</dcterms:created>
  <dcterms:modified xsi:type="dcterms:W3CDTF">2026-01-16T11:27:51Z</dcterms:modified>
  <dc:identifier>DAG-fD93zm8</dc:identifier>
</cp:coreProperties>
</file>

<file path=docProps/thumbnail.jpeg>
</file>